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handoutMasterIdLst>
    <p:handoutMasterId r:id="rId27"/>
  </p:handoutMasterIdLst>
  <p:sldIdLst>
    <p:sldId id="257" r:id="rId2"/>
    <p:sldId id="256" r:id="rId3"/>
    <p:sldId id="262" r:id="rId4"/>
    <p:sldId id="266" r:id="rId5"/>
    <p:sldId id="264" r:id="rId6"/>
    <p:sldId id="265" r:id="rId7"/>
    <p:sldId id="269" r:id="rId8"/>
    <p:sldId id="274" r:id="rId9"/>
    <p:sldId id="294" r:id="rId10"/>
    <p:sldId id="271" r:id="rId11"/>
    <p:sldId id="290" r:id="rId12"/>
    <p:sldId id="291" r:id="rId13"/>
    <p:sldId id="292" r:id="rId14"/>
    <p:sldId id="293" r:id="rId15"/>
    <p:sldId id="295" r:id="rId16"/>
    <p:sldId id="296" r:id="rId17"/>
    <p:sldId id="302" r:id="rId18"/>
    <p:sldId id="303" r:id="rId19"/>
    <p:sldId id="304" r:id="rId20"/>
    <p:sldId id="305" r:id="rId21"/>
    <p:sldId id="306" r:id="rId22"/>
    <p:sldId id="301" r:id="rId23"/>
    <p:sldId id="307" r:id="rId24"/>
    <p:sldId id="298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C4EF79"/>
    <a:srgbClr val="A7EF40"/>
    <a:srgbClr val="18A5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 showGuides="1">
      <p:cViewPr varScale="1">
        <p:scale>
          <a:sx n="125" d="100"/>
          <a:sy n="125" d="100"/>
        </p:scale>
        <p:origin x="-1704" y="-104"/>
      </p:cViewPr>
      <p:guideLst>
        <p:guide orient="horz" pos="4319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handoutMaster" Target="handoutMasters/handoutMaster1.xml"/><Relationship Id="rId28" Type="http://schemas.openxmlformats.org/officeDocument/2006/relationships/printerSettings" Target="printerSettings/printerSettings1.bin"/><Relationship Id="rId29" Type="http://schemas.openxmlformats.org/officeDocument/2006/relationships/presProps" Target="presProps.xml"/><Relationship Id="rId30" Type="http://schemas.openxmlformats.org/officeDocument/2006/relationships/viewProps" Target="viewProps.xml"/><Relationship Id="rId31" Type="http://schemas.openxmlformats.org/officeDocument/2006/relationships/theme" Target="theme/theme1.xml"/><Relationship Id="rId3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EB2D1-39AB-404B-AFD2-5DB3D60BF98E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43066A-2A4C-A44C-9003-623DF733DA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651650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3703DC-FE53-7147-92B5-3894019721A8}" type="datetimeFigureOut">
              <a:rPr lang="en-US" smtClean="0"/>
              <a:t>11/14/12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752F6B-FD19-A247-8AA3-6EC43B534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9943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E76EF-EECF-6C43-86CA-314826C0448D}" type="datetime1">
              <a:rPr lang="en-US" smtClean="0"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0620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F9ADF3-5DA9-5140-B946-19DFF0A22B78}" type="datetime1">
              <a:rPr lang="en-US" smtClean="0"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3946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2B6E8-CC4A-8449-816E-2072343C00B7}" type="datetime1">
              <a:rPr lang="en-US" smtClean="0"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3860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290DFE-8175-2A47-97FC-E6D4FBA60D10}" type="datetime1">
              <a:rPr lang="en-US" smtClean="0"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35281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E675D-A576-8C4D-8FB1-DDBC9DEEAD43}" type="datetime1">
              <a:rPr lang="en-US" smtClean="0"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81917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BFD116-9FFE-8941-910C-21686BB9342F}" type="datetime1">
              <a:rPr lang="en-US" smtClean="0"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0883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D4FA47-5F7C-7542-9A80-2348DC9656E8}" type="datetime1">
              <a:rPr lang="en-US" smtClean="0"/>
              <a:t>11/14/12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7561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AC9715-1BC8-C74A-9455-BA6CC20E8573}" type="datetime1">
              <a:rPr lang="en-US" smtClean="0"/>
              <a:t>11/14/12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721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4E5B8-2BD2-9845-8BA5-F4BB076128C4}" type="datetime1">
              <a:rPr lang="en-US" smtClean="0"/>
              <a:t>11/14/12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072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5E248-7494-C04B-AF52-797E56F01014}" type="datetime1">
              <a:rPr lang="en-US" smtClean="0"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82546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7FE2A-B694-6548-B4D5-FCAF32D75F42}" type="datetime1">
              <a:rPr lang="en-US" smtClean="0"/>
              <a:t>11/14/12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016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218DC5-CBAD-2344-9FCB-1A7BDCC4E0D9}" type="datetime1">
              <a:rPr lang="en-US" smtClean="0"/>
              <a:t>11/14/12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04F521-1219-1840-A475-7DEA393102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1723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asianphilanthropy.org/?p=2178" TargetMode="External"/><Relationship Id="rId4" Type="http://schemas.openxmlformats.org/officeDocument/2006/relationships/hyperlink" Target="http://www.asianphilanthropyforum.org/2011/11/golden-bridges-china-npo-weibo-digest-october.html?utm_source=feedburner&amp;utm_medium=feed&amp;utm_campaign=Feed:+asianphilanthropyforum/ZINW+(Asian+Philanthropy+Forum)&amp;utm_content=Google+Reader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hausercenter.org/chinanpo/2011/11/academic-research-digest-october-2011/?utm_source=feedburner&amp;utm_medium=feed&amp;utm_campaign=Feed:+NonprofitsInChina+(Nonprofits+in+China)&amp;utm_content=Google+Reader" TargetMode="External"/><Relationship Id="rId4" Type="http://schemas.openxmlformats.org/officeDocument/2006/relationships/hyperlink" Target="http://www.chinadevelopmentbrief.cn/?p=890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ianphilanthropyforum.org/2012/04/philanthropy-advising-series-influences-from-the-west.html?utm_source=feedburner&amp;utm_medium=feed&amp;utm_campaign=Feed:+asianphilanthropyforum/ZINW+(Asian+Philanthropy+Forum)&amp;utm_content=Google+Reader" TargetMode="External"/><Relationship Id="rId4" Type="http://schemas.openxmlformats.org/officeDocument/2006/relationships/hyperlink" Target="http://www.helenysli.com/2012/07/02/chinese-philanthropy-beyond-rapidly-declining-number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emolane.com" TargetMode="External"/><Relationship Id="rId4" Type="http://schemas.openxmlformats.org/officeDocument/2006/relationships/hyperlink" Target="http://sopastrike.com/timeline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Relationship Id="rId3" Type="http://schemas.openxmlformats.org/officeDocument/2006/relationships/hyperlink" Target="http://www.flickr.com/photos/will-lion/2595497078/sizes/z/in/photostream/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Relationship Id="rId3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Relationship Id="rId3" Type="http://schemas.microsoft.com/office/2007/relationships/hdphoto" Target="../media/hdphoto10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Relationship Id="rId3" Type="http://schemas.openxmlformats.org/officeDocument/2006/relationships/hyperlink" Target="http://www.bethkanter.org/good-curation-vs-bad-curation/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microsoft.com/office/2007/relationships/hdphoto" Target="../media/hdphoto1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hyperlink" Target="http://www.slideshare.net/corinnew/building-thought-leadership-through-content-curation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microsoft.com/office/2007/relationships/hdphoto" Target="../media/hdphoto2.wdp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11" Type="http://schemas.microsoft.com/office/2007/relationships/hdphoto" Target="../media/hdphoto6.wdp"/><Relationship Id="rId12" Type="http://schemas.openxmlformats.org/officeDocument/2006/relationships/image" Target="../media/image13.png"/><Relationship Id="rId13" Type="http://schemas.microsoft.com/office/2007/relationships/hdphoto" Target="../media/hdphoto7.wdp"/><Relationship Id="rId14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Relationship Id="rId4" Type="http://schemas.microsoft.com/office/2007/relationships/hdphoto" Target="../media/hdphoto3.wdp"/><Relationship Id="rId5" Type="http://schemas.openxmlformats.org/officeDocument/2006/relationships/image" Target="../media/image9.png"/><Relationship Id="rId6" Type="http://schemas.microsoft.com/office/2007/relationships/hdphoto" Target="../media/hdphoto4.wdp"/><Relationship Id="rId7" Type="http://schemas.openxmlformats.org/officeDocument/2006/relationships/image" Target="../media/image10.png"/><Relationship Id="rId8" Type="http://schemas.microsoft.com/office/2007/relationships/hdphoto" Target="../media/hdphoto5.wdp"/><Relationship Id="rId9" Type="http://schemas.openxmlformats.org/officeDocument/2006/relationships/image" Target="../media/image11.jpeg"/><Relationship Id="rId10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microsoft.com/office/2007/relationships/hdphoto" Target="../media/hdphoto8.wdp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bethkanter.org/content-curation-101/" TargetMode="External"/><Relationship Id="rId3" Type="http://schemas.openxmlformats.org/officeDocument/2006/relationships/hyperlink" Target="http://www.rohitbhargava.com/2011/03/the-5-models-of-content-curation.html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02225" y="2957404"/>
            <a:ext cx="3681942" cy="3657180"/>
            <a:chOff x="3419940" y="917611"/>
            <a:chExt cx="5720925" cy="5630441"/>
          </a:xfrm>
        </p:grpSpPr>
        <p:pic>
          <p:nvPicPr>
            <p:cNvPr id="5" name="Picture 4" descr="socialicons21.jp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817740" y="1696745"/>
              <a:ext cx="3641186" cy="2292113"/>
            </a:xfrm>
            <a:prstGeom prst="rect">
              <a:avLst/>
            </a:prstGeom>
          </p:spPr>
        </p:pic>
        <p:pic>
          <p:nvPicPr>
            <p:cNvPr id="4" name="Picture 3" descr="Man_in_museum.jp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96526" l="0" r="99703">
                          <a14:foregroundMark x1="49407" y1="35045" x2="49407" y2="35045"/>
                          <a14:foregroundMark x1="50742" y1="41390" x2="50742" y2="41390"/>
                          <a14:foregroundMark x1="47774" y1="39728" x2="47774" y2="39728"/>
                          <a14:foregroundMark x1="46291" y1="41390" x2="46291" y2="41390"/>
                          <a14:backgroundMark x1="47923" y1="91088" x2="47923" y2="91088"/>
                          <a14:backgroundMark x1="37834" y1="92598" x2="37834" y2="92598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419940" y="917611"/>
              <a:ext cx="5720925" cy="5630441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602027" y="1645331"/>
            <a:ext cx="5399811" cy="1312072"/>
            <a:chOff x="602027" y="1804076"/>
            <a:chExt cx="5399811" cy="1312072"/>
          </a:xfrm>
        </p:grpSpPr>
        <p:cxnSp>
          <p:nvCxnSpPr>
            <p:cNvPr id="8" name="Straight Connector 7"/>
            <p:cNvCxnSpPr/>
            <p:nvPr/>
          </p:nvCxnSpPr>
          <p:spPr>
            <a:xfrm>
              <a:off x="709083" y="2477557"/>
              <a:ext cx="5132917" cy="0"/>
            </a:xfrm>
            <a:prstGeom prst="line">
              <a:avLst/>
            </a:prstGeom>
            <a:ln>
              <a:solidFill>
                <a:srgbClr val="008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602027" y="1804076"/>
              <a:ext cx="5399811" cy="646331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sz="3600" b="1" dirty="0" smtClean="0">
                  <a:solidFill>
                    <a:schemeClr val="accent3">
                      <a:lumMod val="90000"/>
                      <a:lumOff val="10000"/>
                    </a:schemeClr>
                  </a:solidFill>
                  <a:latin typeface="Kefa"/>
                  <a:ea typeface="Hiragino Sans GB W6"/>
                  <a:cs typeface="Kefa"/>
                </a:rPr>
                <a:t>Content Curation Basics</a:t>
              </a:r>
              <a:endParaRPr lang="en-US" sz="36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Kefa"/>
                <a:ea typeface="Hiragino Sans GB W6"/>
                <a:cs typeface="Kefa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87917" y="2592928"/>
              <a:ext cx="194443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>
                  <a:solidFill>
                    <a:schemeClr val="accent6"/>
                  </a:solidFill>
                  <a:latin typeface="Constantia"/>
                  <a:ea typeface="Hiragino Sans GB W3"/>
                  <a:cs typeface="Constantia"/>
                </a:rPr>
                <a:t>By Helen Yingsheng Li</a:t>
              </a:r>
            </a:p>
            <a:p>
              <a:r>
                <a:rPr lang="en-US" sz="1400" dirty="0" smtClean="0">
                  <a:solidFill>
                    <a:schemeClr val="accent6"/>
                  </a:solidFill>
                  <a:latin typeface="Constantia"/>
                  <a:ea typeface="Hiragino Sans GB W3"/>
                  <a:cs typeface="Constantia"/>
                </a:rPr>
                <a:t>July, 2012</a:t>
              </a:r>
              <a:endParaRPr lang="en-US" sz="1400" dirty="0">
                <a:solidFill>
                  <a:schemeClr val="accent6"/>
                </a:solidFill>
                <a:latin typeface="Constantia"/>
                <a:ea typeface="Hiragino Sans GB W3"/>
                <a:cs typeface="Constantia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1</a:t>
            </a:fld>
            <a:endParaRPr lang="en-US"/>
          </a:p>
        </p:txBody>
      </p:sp>
      <p:pic>
        <p:nvPicPr>
          <p:cNvPr id="2" name="Picture 1" descr="CC-By-NC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83" y="3069780"/>
            <a:ext cx="1117600" cy="393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23063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5" name="Picture 3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5496"/>
            <a:ext cx="1780540" cy="1054100"/>
          </a:xfrm>
          <a:prstGeom prst="rect">
            <a:avLst/>
          </a:prstGeom>
        </p:spPr>
      </p:pic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10</a:t>
            </a:fld>
            <a:endParaRPr lang="en-US"/>
          </a:p>
        </p:txBody>
      </p:sp>
      <p:grpSp>
        <p:nvGrpSpPr>
          <p:cNvPr id="34" name="Group 33"/>
          <p:cNvGrpSpPr/>
          <p:nvPr/>
        </p:nvGrpSpPr>
        <p:grpSpPr>
          <a:xfrm>
            <a:off x="1317260" y="790505"/>
            <a:ext cx="5923040" cy="4812403"/>
            <a:chOff x="1317260" y="790505"/>
            <a:chExt cx="5923040" cy="4812403"/>
          </a:xfrm>
        </p:grpSpPr>
        <p:cxnSp>
          <p:nvCxnSpPr>
            <p:cNvPr id="23" name="Straight Connector 22"/>
            <p:cNvCxnSpPr/>
            <p:nvPr/>
          </p:nvCxnSpPr>
          <p:spPr>
            <a:xfrm>
              <a:off x="1328114" y="1489525"/>
              <a:ext cx="0" cy="3295575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2" name="Group 31"/>
            <p:cNvGrpSpPr/>
            <p:nvPr/>
          </p:nvGrpSpPr>
          <p:grpSpPr>
            <a:xfrm>
              <a:off x="3673432" y="790505"/>
              <a:ext cx="3566868" cy="2532890"/>
              <a:chOff x="3673432" y="790505"/>
              <a:chExt cx="3566868" cy="2532890"/>
            </a:xfrm>
          </p:grpSpPr>
          <p:sp>
            <p:nvSpPr>
              <p:cNvPr id="346" name="TextBox 345"/>
              <p:cNvSpPr txBox="1"/>
              <p:nvPr/>
            </p:nvSpPr>
            <p:spPr>
              <a:xfrm>
                <a:off x="3673432" y="790505"/>
                <a:ext cx="3566868" cy="5232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Gill Sans"/>
                    <a:cs typeface="Gill Sans"/>
                  </a:defRPr>
                </a:lvl1pPr>
              </a:lstStyle>
              <a:p>
                <a:pPr algn="l"/>
                <a:r>
                  <a:rPr lang="en-US" sz="2800" dirty="0" smtClean="0">
                    <a:solidFill>
                      <a:srgbClr val="FFFFFF"/>
                    </a:solidFill>
                  </a:rPr>
                  <a:t>Sensing - Aggregation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7" name="TextBox 346"/>
              <p:cNvSpPr txBox="1"/>
              <p:nvPr/>
            </p:nvSpPr>
            <p:spPr>
              <a:xfrm>
                <a:off x="3684286" y="1312588"/>
                <a:ext cx="3556014" cy="2010807"/>
              </a:xfrm>
              <a:prstGeom prst="rect">
                <a:avLst/>
              </a:prstGeom>
              <a:noFill/>
              <a:ln w="28575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4625" lvl="0" indent="-174625" defTabSz="914400">
                  <a:lnSpc>
                    <a:spcPct val="120000"/>
                  </a:lnSpc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Aggregation is the </a:t>
                </a:r>
                <a:r>
                  <a:rPr lang="en-US" sz="1600" kern="0" dirty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act of curating the most relevant information about a particular topic into a single </a:t>
                </a: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location</a:t>
                </a:r>
              </a:p>
              <a:p>
                <a:pPr marL="174625" lvl="0" indent="-174625" defTabSz="914400">
                  <a:lnSpc>
                    <a:spcPct val="120000"/>
                  </a:lnSpc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It is the </a:t>
                </a:r>
                <a:r>
                  <a:rPr lang="en-US" sz="1600" kern="0" dirty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most common form of content </a:t>
                </a:r>
                <a:r>
                  <a:rPr lang="en-US" sz="1600" kern="0" dirty="0" err="1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curation</a:t>
                </a: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.</a:t>
                </a:r>
                <a:endParaRPr lang="en-US" sz="1600" kern="0" dirty="0">
                  <a:solidFill>
                    <a:schemeClr val="tx2">
                      <a:lumMod val="75000"/>
                    </a:schemeClr>
                  </a:solidFill>
                  <a:latin typeface="Euphemia UCAS"/>
                  <a:cs typeface="Euphemia UCAS"/>
                </a:endParaRPr>
              </a:p>
            </p:txBody>
          </p:sp>
        </p:grpSp>
        <p:cxnSp>
          <p:nvCxnSpPr>
            <p:cNvPr id="350" name="Straight Connector 349"/>
            <p:cNvCxnSpPr/>
            <p:nvPr/>
          </p:nvCxnSpPr>
          <p:spPr>
            <a:xfrm>
              <a:off x="1317260" y="2201055"/>
              <a:ext cx="2356172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1" name="Group 350"/>
            <p:cNvGrpSpPr/>
            <p:nvPr/>
          </p:nvGrpSpPr>
          <p:grpSpPr>
            <a:xfrm>
              <a:off x="3673432" y="4095940"/>
              <a:ext cx="3566868" cy="1506968"/>
              <a:chOff x="3673432" y="790505"/>
              <a:chExt cx="3566868" cy="1506968"/>
            </a:xfrm>
          </p:grpSpPr>
          <p:sp>
            <p:nvSpPr>
              <p:cNvPr id="352" name="TextBox 351"/>
              <p:cNvSpPr txBox="1"/>
              <p:nvPr/>
            </p:nvSpPr>
            <p:spPr>
              <a:xfrm>
                <a:off x="3673432" y="790505"/>
                <a:ext cx="3566868" cy="5232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Gill Sans"/>
                    <a:cs typeface="Gill Sans"/>
                  </a:defRPr>
                </a:lvl1pPr>
              </a:lstStyle>
              <a:p>
                <a:pPr algn="l"/>
                <a:r>
                  <a:rPr lang="en-US" sz="2800" dirty="0" smtClean="0">
                    <a:solidFill>
                      <a:schemeClr val="bg1"/>
                    </a:solidFill>
                  </a:rPr>
                  <a:t>Examples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53" name="TextBox 352"/>
              <p:cNvSpPr txBox="1"/>
              <p:nvPr/>
            </p:nvSpPr>
            <p:spPr>
              <a:xfrm>
                <a:off x="3684286" y="1312588"/>
                <a:ext cx="3556014" cy="984885"/>
              </a:xfrm>
              <a:prstGeom prst="rect">
                <a:avLst/>
              </a:prstGeom>
              <a:noFill/>
              <a:ln w="28575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4625" lvl="0" indent="-174625" defTabSz="914400"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  <a:hlinkClick r:id="rId3"/>
                  </a:rPr>
                  <a:t>Link2Asia Week of July </a:t>
                </a: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  <a:hlinkClick r:id="rId3"/>
                  </a:rPr>
                  <a:t>13</a:t>
                </a:r>
                <a:endParaRPr lang="en-US" sz="1600" kern="0" dirty="0" smtClean="0">
                  <a:solidFill>
                    <a:schemeClr val="tx2">
                      <a:lumMod val="75000"/>
                    </a:schemeClr>
                  </a:solidFill>
                  <a:latin typeface="Euphemia UCAS"/>
                  <a:cs typeface="Euphemia UCAS"/>
                </a:endParaRPr>
              </a:p>
              <a:p>
                <a:pPr marL="174625" lvl="0" indent="-174625" defTabSz="914400"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  <a:hlinkClick r:id="rId4"/>
                  </a:rPr>
                  <a:t>Golden Bridges: China NPO </a:t>
                </a:r>
                <a:r>
                  <a:rPr lang="en-US" sz="1600" kern="0" dirty="0" err="1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  <a:hlinkClick r:id="rId4"/>
                  </a:rPr>
                  <a:t>Weibo</a:t>
                </a:r>
                <a:r>
                  <a:rPr lang="en-US" sz="1600" kern="0" dirty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  <a:hlinkClick r:id="rId4"/>
                  </a:rPr>
                  <a:t> Digest (October)</a:t>
                </a:r>
                <a:endParaRPr lang="en-US" sz="1600" kern="0" dirty="0">
                  <a:solidFill>
                    <a:schemeClr val="tx2">
                      <a:lumMod val="75000"/>
                    </a:schemeClr>
                  </a:solidFill>
                  <a:latin typeface="Euphemia UCAS"/>
                  <a:cs typeface="Euphemia UCAS"/>
                </a:endParaRPr>
              </a:p>
            </p:txBody>
          </p:sp>
        </p:grpSp>
        <p:cxnSp>
          <p:nvCxnSpPr>
            <p:cNvPr id="354" name="Straight Connector 353"/>
            <p:cNvCxnSpPr/>
            <p:nvPr/>
          </p:nvCxnSpPr>
          <p:spPr>
            <a:xfrm>
              <a:off x="1351332" y="4785100"/>
              <a:ext cx="2356172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6" name="Group 35"/>
          <p:cNvGrpSpPr/>
          <p:nvPr/>
        </p:nvGrpSpPr>
        <p:grpSpPr>
          <a:xfrm>
            <a:off x="640080" y="171931"/>
            <a:ext cx="7927848" cy="287948"/>
            <a:chOff x="457200" y="509118"/>
            <a:chExt cx="8274048" cy="287948"/>
          </a:xfrm>
        </p:grpSpPr>
        <p:cxnSp>
          <p:nvCxnSpPr>
            <p:cNvPr id="40" name="Straight Connector 39"/>
            <p:cNvCxnSpPr/>
            <p:nvPr/>
          </p:nvCxnSpPr>
          <p:spPr>
            <a:xfrm>
              <a:off x="457200" y="655903"/>
              <a:ext cx="8274048" cy="2143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1" name="Group 40"/>
            <p:cNvGrpSpPr/>
            <p:nvPr/>
          </p:nvGrpSpPr>
          <p:grpSpPr>
            <a:xfrm>
              <a:off x="7787195" y="509118"/>
              <a:ext cx="283633" cy="276999"/>
              <a:chOff x="5590097" y="2403531"/>
              <a:chExt cx="283633" cy="276999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5612106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590097" y="2403531"/>
                <a:ext cx="283633" cy="276999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sp>
          <p:nvSpPr>
            <p:cNvPr id="42" name="Pentagon 41"/>
            <p:cNvSpPr/>
            <p:nvPr/>
          </p:nvSpPr>
          <p:spPr>
            <a:xfrm>
              <a:off x="457200" y="520067"/>
              <a:ext cx="2125133" cy="276999"/>
            </a:xfrm>
            <a:prstGeom prst="homePlate">
              <a:avLst/>
            </a:prstGeom>
            <a:ln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200" dirty="0" smtClean="0">
                  <a:solidFill>
                    <a:schemeClr val="accent6"/>
                  </a:solidFill>
                  <a:latin typeface="Corbel"/>
                  <a:cs typeface="Corbel"/>
                </a:rPr>
                <a:t>Model</a:t>
              </a:r>
              <a:r>
                <a:rPr lang="en-US" sz="1200" dirty="0" smtClean="0">
                  <a:solidFill>
                    <a:schemeClr val="accent6"/>
                  </a:solidFill>
                  <a:latin typeface="Corbel"/>
                  <a:cs typeface="Corbel"/>
                </a:rPr>
                <a:t> of Content Curation</a:t>
              </a:r>
              <a:endParaRPr lang="en-US" sz="1200" dirty="0">
                <a:solidFill>
                  <a:schemeClr val="accent6"/>
                </a:solidFill>
                <a:latin typeface="Corbel"/>
                <a:cs typeface="Corbel"/>
              </a:endParaRP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7114113" y="178747"/>
            <a:ext cx="283633" cy="276999"/>
            <a:chOff x="5532967" y="2414480"/>
            <a:chExt cx="283633" cy="276999"/>
          </a:xfrm>
        </p:grpSpPr>
        <p:sp>
          <p:nvSpPr>
            <p:cNvPr id="48" name="Oval 47"/>
            <p:cNvSpPr/>
            <p:nvPr/>
          </p:nvSpPr>
          <p:spPr>
            <a:xfrm>
              <a:off x="5543550" y="2431132"/>
              <a:ext cx="247650" cy="24765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532967" y="2414480"/>
              <a:ext cx="2836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50" name="Group 49"/>
          <p:cNvGrpSpPr/>
          <p:nvPr/>
        </p:nvGrpSpPr>
        <p:grpSpPr>
          <a:xfrm>
            <a:off x="7395634" y="168167"/>
            <a:ext cx="283633" cy="279399"/>
            <a:chOff x="4430183" y="2550584"/>
            <a:chExt cx="283633" cy="279399"/>
          </a:xfrm>
        </p:grpSpPr>
        <p:sp>
          <p:nvSpPr>
            <p:cNvPr id="51" name="Oval 50"/>
            <p:cNvSpPr/>
            <p:nvPr/>
          </p:nvSpPr>
          <p:spPr>
            <a:xfrm>
              <a:off x="4434417" y="2582333"/>
              <a:ext cx="247650" cy="24765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2" name="TextBox 51"/>
            <p:cNvSpPr txBox="1"/>
            <p:nvPr/>
          </p:nvSpPr>
          <p:spPr>
            <a:xfrm>
              <a:off x="4430183" y="2550584"/>
              <a:ext cx="2836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53" name="TextBox 52"/>
          <p:cNvSpPr txBox="1"/>
          <p:nvPr/>
        </p:nvSpPr>
        <p:spPr>
          <a:xfrm>
            <a:off x="578730" y="5232874"/>
            <a:ext cx="28972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Notes: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1. Sensing is where value-adding takes place in </a:t>
            </a:r>
            <a:r>
              <a:rPr lang="en-US" sz="1200" dirty="0" err="1" smtClean="0">
                <a:solidFill>
                  <a:schemeClr val="tx2"/>
                </a:solidFill>
              </a:rPr>
              <a:t>curation</a:t>
            </a:r>
            <a:r>
              <a:rPr lang="en-US" sz="1200" dirty="0" smtClean="0">
                <a:solidFill>
                  <a:schemeClr val="tx2"/>
                </a:solidFill>
              </a:rPr>
              <a:t>.</a:t>
            </a:r>
          </a:p>
          <a:p>
            <a:r>
              <a:rPr lang="en-US" sz="1200" dirty="0" smtClean="0">
                <a:solidFill>
                  <a:schemeClr val="tx2"/>
                </a:solidFill>
              </a:rPr>
              <a:t>2. The 5 models can be used alone or together.   </a:t>
            </a:r>
            <a:endParaRPr lang="en-US" sz="1200" dirty="0">
              <a:solidFill>
                <a:schemeClr val="tx2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640080" y="6269871"/>
            <a:ext cx="4750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Source: 3-S model from Beth Kanter; Sensing model from Rohit Bhargava  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0073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40080" y="6255425"/>
            <a:ext cx="4750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Source: 3-S model from Beth Kanter; Sensing model from Rohit Bhargava  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48640"/>
            <a:ext cx="1775460" cy="105664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11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317260" y="790505"/>
            <a:ext cx="5923040" cy="5058624"/>
            <a:chOff x="1317260" y="790505"/>
            <a:chExt cx="5923040" cy="5058624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328114" y="1489525"/>
              <a:ext cx="0" cy="3295575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673432" y="790505"/>
              <a:ext cx="3566868" cy="2828355"/>
              <a:chOff x="3673432" y="790505"/>
              <a:chExt cx="3566868" cy="2828355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673432" y="790505"/>
                <a:ext cx="3566868" cy="5232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Gill Sans"/>
                    <a:cs typeface="Gill Sans"/>
                  </a:defRPr>
                </a:lvl1pPr>
              </a:lstStyle>
              <a:p>
                <a:pPr algn="l"/>
                <a:r>
                  <a:rPr lang="en-US" sz="2800" dirty="0" smtClean="0">
                    <a:solidFill>
                      <a:srgbClr val="FFFFFF"/>
                    </a:solidFill>
                  </a:rPr>
                  <a:t>Sensing - Distillation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684286" y="1312588"/>
                <a:ext cx="3556014" cy="2306272"/>
              </a:xfrm>
              <a:prstGeom prst="rect">
                <a:avLst/>
              </a:prstGeom>
              <a:noFill/>
              <a:ln w="28575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4625" lvl="0" indent="-174625" defTabSz="914400">
                  <a:lnSpc>
                    <a:spcPct val="120000"/>
                  </a:lnSpc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Distillation is the </a:t>
                </a:r>
                <a:r>
                  <a:rPr lang="en-US" sz="1600" kern="0" dirty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act of curating information into a more simplistic format where only the most important or relevant ideas are shared</a:t>
                </a: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.</a:t>
                </a:r>
              </a:p>
              <a:p>
                <a:pPr marL="174625" lvl="0" indent="-174625" defTabSz="914400">
                  <a:lnSpc>
                    <a:spcPct val="120000"/>
                  </a:lnSpc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Methods: summarizing, introduction </a:t>
                </a:r>
                <a:endParaRPr lang="en-US" sz="1600" kern="0" dirty="0">
                  <a:solidFill>
                    <a:schemeClr val="tx2">
                      <a:lumMod val="75000"/>
                    </a:schemeClr>
                  </a:solidFill>
                  <a:latin typeface="Euphemia UCAS"/>
                  <a:cs typeface="Euphemia UCAS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1317260" y="2201055"/>
              <a:ext cx="2356172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3673432" y="4095940"/>
              <a:ext cx="3566868" cy="1753189"/>
              <a:chOff x="3673432" y="790505"/>
              <a:chExt cx="3566868" cy="1753189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3673432" y="790505"/>
                <a:ext cx="3566868" cy="5232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Gill Sans"/>
                    <a:cs typeface="Gill Sans"/>
                  </a:defRPr>
                </a:lvl1pPr>
              </a:lstStyle>
              <a:p>
                <a:pPr algn="l"/>
                <a:r>
                  <a:rPr lang="en-US" sz="2800" dirty="0" smtClean="0">
                    <a:solidFill>
                      <a:schemeClr val="bg1"/>
                    </a:solidFill>
                  </a:rPr>
                  <a:t>Examples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684286" y="1312588"/>
                <a:ext cx="3556014" cy="1231106"/>
              </a:xfrm>
              <a:prstGeom prst="rect">
                <a:avLst/>
              </a:prstGeom>
              <a:noFill/>
              <a:ln w="28575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4625" lvl="0" indent="-174625" defTabSz="914400"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>
                    <a:solidFill>
                      <a:schemeClr val="accent5">
                        <a:lumMod val="75000"/>
                      </a:schemeClr>
                    </a:solidFill>
                    <a:latin typeface="Euphemia UCAS"/>
                    <a:cs typeface="Euphemia UCAS"/>
                    <a:hlinkClick r:id="rId3"/>
                  </a:rPr>
                  <a:t>Academic Research Digest, October </a:t>
                </a:r>
                <a:r>
                  <a:rPr lang="en-US" sz="1600" kern="0" dirty="0" smtClean="0">
                    <a:solidFill>
                      <a:schemeClr val="accent5">
                        <a:lumMod val="75000"/>
                      </a:schemeClr>
                    </a:solidFill>
                    <a:latin typeface="Euphemia UCAS"/>
                    <a:cs typeface="Euphemia UCAS"/>
                    <a:hlinkClick r:id="rId3"/>
                  </a:rPr>
                  <a:t>2011</a:t>
                </a:r>
                <a:endParaRPr lang="en-US" sz="1600" kern="0" dirty="0" smtClean="0">
                  <a:solidFill>
                    <a:schemeClr val="accent5">
                      <a:lumMod val="75000"/>
                    </a:schemeClr>
                  </a:solidFill>
                  <a:latin typeface="Euphemia UCAS"/>
                  <a:cs typeface="Euphemia UCAS"/>
                </a:endParaRPr>
              </a:p>
              <a:p>
                <a:pPr marL="174625" lvl="0" indent="-174625" defTabSz="914400"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  <a:hlinkClick r:id="rId4"/>
                  </a:rPr>
                  <a:t>The Media Discusses Social Organization Management</a:t>
                </a:r>
                <a:endParaRPr lang="en-US" sz="1600" kern="0" dirty="0">
                  <a:solidFill>
                    <a:schemeClr val="tx2">
                      <a:lumMod val="75000"/>
                    </a:schemeClr>
                  </a:solidFill>
                  <a:latin typeface="Euphemia UCAS"/>
                  <a:cs typeface="Euphemia UCAS"/>
                </a:endParaRP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1351332" y="4785100"/>
              <a:ext cx="2356172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2" name="Group 51"/>
          <p:cNvGrpSpPr/>
          <p:nvPr/>
        </p:nvGrpSpPr>
        <p:grpSpPr>
          <a:xfrm>
            <a:off x="640080" y="171931"/>
            <a:ext cx="7927848" cy="287948"/>
            <a:chOff x="457200" y="509118"/>
            <a:chExt cx="8274048" cy="287948"/>
          </a:xfrm>
        </p:grpSpPr>
        <p:cxnSp>
          <p:nvCxnSpPr>
            <p:cNvPr id="53" name="Straight Connector 52"/>
            <p:cNvCxnSpPr/>
            <p:nvPr/>
          </p:nvCxnSpPr>
          <p:spPr>
            <a:xfrm>
              <a:off x="457200" y="655903"/>
              <a:ext cx="8274048" cy="2143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54" name="Group 53"/>
            <p:cNvGrpSpPr/>
            <p:nvPr/>
          </p:nvGrpSpPr>
          <p:grpSpPr>
            <a:xfrm>
              <a:off x="7787195" y="509118"/>
              <a:ext cx="283633" cy="276999"/>
              <a:chOff x="5590097" y="2403531"/>
              <a:chExt cx="283633" cy="276999"/>
            </a:xfrm>
          </p:grpSpPr>
          <p:sp>
            <p:nvSpPr>
              <p:cNvPr id="56" name="Oval 55"/>
              <p:cNvSpPr/>
              <p:nvPr/>
            </p:nvSpPr>
            <p:spPr>
              <a:xfrm>
                <a:off x="5612106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7" name="TextBox 56"/>
              <p:cNvSpPr txBox="1"/>
              <p:nvPr/>
            </p:nvSpPr>
            <p:spPr>
              <a:xfrm>
                <a:off x="5590097" y="2403531"/>
                <a:ext cx="283633" cy="276999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sp>
          <p:nvSpPr>
            <p:cNvPr id="55" name="Pentagon 54"/>
            <p:cNvSpPr/>
            <p:nvPr/>
          </p:nvSpPr>
          <p:spPr>
            <a:xfrm>
              <a:off x="457200" y="520067"/>
              <a:ext cx="2125133" cy="276999"/>
            </a:xfrm>
            <a:prstGeom prst="homePlate">
              <a:avLst/>
            </a:prstGeom>
            <a:ln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200" dirty="0" smtClean="0">
                  <a:solidFill>
                    <a:schemeClr val="accent6"/>
                  </a:solidFill>
                  <a:latin typeface="Corbel"/>
                  <a:cs typeface="Corbel"/>
                </a:rPr>
                <a:t>Model</a:t>
              </a:r>
              <a:r>
                <a:rPr lang="en-US" sz="1200" dirty="0" smtClean="0">
                  <a:solidFill>
                    <a:schemeClr val="accent6"/>
                  </a:solidFill>
                  <a:latin typeface="Corbel"/>
                  <a:cs typeface="Corbel"/>
                </a:rPr>
                <a:t> of Content Curation</a:t>
              </a:r>
              <a:endParaRPr lang="en-US" sz="1200" dirty="0">
                <a:solidFill>
                  <a:schemeClr val="accent6"/>
                </a:solidFill>
                <a:latin typeface="Corbel"/>
                <a:cs typeface="Corbel"/>
              </a:endParaRPr>
            </a:p>
          </p:txBody>
        </p:sp>
      </p:grpSp>
      <p:grpSp>
        <p:nvGrpSpPr>
          <p:cNvPr id="58" name="Group 57"/>
          <p:cNvGrpSpPr/>
          <p:nvPr/>
        </p:nvGrpSpPr>
        <p:grpSpPr>
          <a:xfrm>
            <a:off x="7114113" y="178747"/>
            <a:ext cx="283633" cy="276999"/>
            <a:chOff x="5532967" y="2414480"/>
            <a:chExt cx="283633" cy="276999"/>
          </a:xfrm>
        </p:grpSpPr>
        <p:sp>
          <p:nvSpPr>
            <p:cNvPr id="59" name="Oval 58"/>
            <p:cNvSpPr/>
            <p:nvPr/>
          </p:nvSpPr>
          <p:spPr>
            <a:xfrm>
              <a:off x="5543550" y="2431132"/>
              <a:ext cx="247650" cy="24765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0" name="TextBox 59"/>
            <p:cNvSpPr txBox="1"/>
            <p:nvPr/>
          </p:nvSpPr>
          <p:spPr>
            <a:xfrm>
              <a:off x="5532967" y="2414480"/>
              <a:ext cx="2836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7395634" y="168167"/>
            <a:ext cx="283633" cy="279399"/>
            <a:chOff x="4430183" y="2550584"/>
            <a:chExt cx="283633" cy="279399"/>
          </a:xfrm>
        </p:grpSpPr>
        <p:sp>
          <p:nvSpPr>
            <p:cNvPr id="62" name="Oval 61"/>
            <p:cNvSpPr/>
            <p:nvPr/>
          </p:nvSpPr>
          <p:spPr>
            <a:xfrm>
              <a:off x="4434417" y="2582333"/>
              <a:ext cx="247650" cy="24765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4430183" y="2550584"/>
              <a:ext cx="2836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36290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40080" y="6255425"/>
            <a:ext cx="4750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Source: 3-S model from Beth Kanter; Sensing model from Rohit Bhargava  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48640"/>
            <a:ext cx="1765300" cy="1041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12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317260" y="790505"/>
            <a:ext cx="5923040" cy="5058624"/>
            <a:chOff x="1317260" y="790505"/>
            <a:chExt cx="5923040" cy="5058624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328114" y="1489525"/>
              <a:ext cx="0" cy="3295575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673432" y="790505"/>
              <a:ext cx="3566868" cy="3236672"/>
              <a:chOff x="3673432" y="790505"/>
              <a:chExt cx="3566868" cy="3236672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673432" y="790505"/>
                <a:ext cx="3566868" cy="5232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Gill Sans"/>
                    <a:cs typeface="Gill Sans"/>
                  </a:defRPr>
                </a:lvl1pPr>
              </a:lstStyle>
              <a:p>
                <a:pPr algn="l"/>
                <a:r>
                  <a:rPr lang="en-US" sz="2800" dirty="0" smtClean="0">
                    <a:solidFill>
                      <a:srgbClr val="FFFFFF"/>
                    </a:solidFill>
                  </a:rPr>
                  <a:t>Sensing - Elevation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684286" y="1312588"/>
                <a:ext cx="3556014" cy="2714589"/>
              </a:xfrm>
              <a:prstGeom prst="rect">
                <a:avLst/>
              </a:prstGeom>
              <a:noFill/>
              <a:ln w="28575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4625" lvl="0" indent="-174625" defTabSz="914400">
                  <a:lnSpc>
                    <a:spcPct val="120000"/>
                  </a:lnSpc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Elevation refers to </a:t>
                </a:r>
                <a:r>
                  <a:rPr lang="en-US" sz="1600" kern="0" dirty="0" err="1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curation</a:t>
                </a: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 </a:t>
                </a:r>
                <a:r>
                  <a:rPr lang="en-US" sz="1600" kern="0" dirty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with a mission of identifying a larger trend or insight from smaller daily musings posted online</a:t>
                </a: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.</a:t>
                </a:r>
              </a:p>
              <a:p>
                <a:pPr marL="174625" lvl="0" indent="-174625" defTabSz="914400">
                  <a:lnSpc>
                    <a:spcPct val="120000"/>
                  </a:lnSpc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one of the hardest forms of content </a:t>
                </a:r>
                <a:r>
                  <a:rPr lang="en-US" sz="1600" kern="0" dirty="0" err="1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curation</a:t>
                </a:r>
                <a:r>
                  <a:rPr lang="en-US" sz="1600" kern="0" dirty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 </a:t>
                </a: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requiring </a:t>
                </a:r>
                <a:r>
                  <a:rPr lang="en-US" sz="1600" kern="0" dirty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more expertise and analytical </a:t>
                </a: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ability </a:t>
                </a:r>
              </a:p>
              <a:p>
                <a:pPr marL="174625" lvl="0" indent="-174625" defTabSz="914400">
                  <a:spcAft>
                    <a:spcPts val="1200"/>
                  </a:spcAft>
                  <a:buFont typeface="Arial"/>
                  <a:buChar char="•"/>
                  <a:defRPr/>
                </a:pPr>
                <a:endParaRPr lang="en-US" sz="1600" kern="0" dirty="0">
                  <a:solidFill>
                    <a:schemeClr val="tx2">
                      <a:lumMod val="75000"/>
                    </a:schemeClr>
                  </a:solidFill>
                  <a:latin typeface="Euphemia UCAS"/>
                  <a:cs typeface="Euphemia UCAS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1317260" y="2201055"/>
              <a:ext cx="2356172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3673432" y="4095940"/>
              <a:ext cx="3566868" cy="1753189"/>
              <a:chOff x="3673432" y="790505"/>
              <a:chExt cx="3566868" cy="1753189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3673432" y="790505"/>
                <a:ext cx="3566868" cy="5232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Gill Sans"/>
                    <a:cs typeface="Gill Sans"/>
                  </a:defRPr>
                </a:lvl1pPr>
              </a:lstStyle>
              <a:p>
                <a:pPr algn="l"/>
                <a:r>
                  <a:rPr lang="en-US" sz="2800" dirty="0" smtClean="0">
                    <a:solidFill>
                      <a:schemeClr val="bg1"/>
                    </a:solidFill>
                  </a:rPr>
                  <a:t>Examples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684286" y="1312588"/>
                <a:ext cx="3556014" cy="1231106"/>
              </a:xfrm>
              <a:prstGeom prst="rect">
                <a:avLst/>
              </a:prstGeom>
              <a:noFill/>
              <a:ln w="28575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4625" lvl="0" indent="-174625" defTabSz="914400"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  <a:hlinkClick r:id="rId3"/>
                  </a:rPr>
                  <a:t>Philanthropy Advising Series: Influences from the </a:t>
                </a: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  <a:hlinkClick r:id="rId3"/>
                  </a:rPr>
                  <a:t>West</a:t>
                </a:r>
                <a:endParaRPr lang="en-US" sz="1600" kern="0" dirty="0" smtClean="0">
                  <a:solidFill>
                    <a:schemeClr val="tx2">
                      <a:lumMod val="75000"/>
                    </a:schemeClr>
                  </a:solidFill>
                  <a:latin typeface="Euphemia UCAS"/>
                  <a:cs typeface="Euphemia UCAS"/>
                </a:endParaRPr>
              </a:p>
              <a:p>
                <a:pPr marL="174625" lvl="0" indent="-174625" defTabSz="914400"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  <a:hlinkClick r:id="rId4"/>
                  </a:rPr>
                  <a:t>Chinese Philanthropy Beyond Rapidly Declining Number</a:t>
                </a:r>
                <a:endParaRPr lang="en-US" sz="1600" kern="0" dirty="0">
                  <a:solidFill>
                    <a:schemeClr val="tx2">
                      <a:lumMod val="75000"/>
                    </a:schemeClr>
                  </a:solidFill>
                  <a:latin typeface="Euphemia UCAS"/>
                  <a:cs typeface="Euphemia UCAS"/>
                </a:endParaRP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1351332" y="4785100"/>
              <a:ext cx="2356172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40080" y="171931"/>
            <a:ext cx="7927848" cy="287948"/>
            <a:chOff x="457200" y="509118"/>
            <a:chExt cx="8274048" cy="287948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457200" y="655903"/>
              <a:ext cx="8274048" cy="2143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7787195" y="509118"/>
              <a:ext cx="283633" cy="276999"/>
              <a:chOff x="5590097" y="2403531"/>
              <a:chExt cx="283633" cy="276999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5612106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590097" y="2403531"/>
                <a:ext cx="283633" cy="276999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sp>
          <p:nvSpPr>
            <p:cNvPr id="41" name="Pentagon 40"/>
            <p:cNvSpPr/>
            <p:nvPr/>
          </p:nvSpPr>
          <p:spPr>
            <a:xfrm>
              <a:off x="457200" y="520067"/>
              <a:ext cx="2125133" cy="276999"/>
            </a:xfrm>
            <a:prstGeom prst="homePlate">
              <a:avLst/>
            </a:prstGeom>
            <a:ln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200" dirty="0" smtClean="0">
                  <a:solidFill>
                    <a:schemeClr val="accent6"/>
                  </a:solidFill>
                  <a:latin typeface="Corbel"/>
                  <a:cs typeface="Corbel"/>
                </a:rPr>
                <a:t>Model</a:t>
              </a:r>
              <a:r>
                <a:rPr lang="en-US" sz="1200" dirty="0" smtClean="0">
                  <a:solidFill>
                    <a:schemeClr val="accent6"/>
                  </a:solidFill>
                  <a:latin typeface="Corbel"/>
                  <a:cs typeface="Corbel"/>
                </a:rPr>
                <a:t> of Content Curation</a:t>
              </a:r>
              <a:endParaRPr lang="en-US" sz="1200" dirty="0">
                <a:solidFill>
                  <a:schemeClr val="accent6"/>
                </a:solidFill>
                <a:latin typeface="Corbel"/>
                <a:cs typeface="Corbel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14113" y="178747"/>
            <a:ext cx="283633" cy="276999"/>
            <a:chOff x="5532967" y="2414480"/>
            <a:chExt cx="283633" cy="276999"/>
          </a:xfrm>
        </p:grpSpPr>
        <p:sp>
          <p:nvSpPr>
            <p:cNvPr id="45" name="Oval 44"/>
            <p:cNvSpPr/>
            <p:nvPr/>
          </p:nvSpPr>
          <p:spPr>
            <a:xfrm>
              <a:off x="5543550" y="2431132"/>
              <a:ext cx="247650" cy="24765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32967" y="2414480"/>
              <a:ext cx="2836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395634" y="168167"/>
            <a:ext cx="283633" cy="279399"/>
            <a:chOff x="4430183" y="2550584"/>
            <a:chExt cx="283633" cy="279399"/>
          </a:xfrm>
        </p:grpSpPr>
        <p:sp>
          <p:nvSpPr>
            <p:cNvPr id="50" name="Oval 49"/>
            <p:cNvSpPr/>
            <p:nvPr/>
          </p:nvSpPr>
          <p:spPr>
            <a:xfrm>
              <a:off x="4434417" y="2582333"/>
              <a:ext cx="247650" cy="24765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30183" y="2550584"/>
              <a:ext cx="2836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84483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640080" y="6255425"/>
            <a:ext cx="4750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Source: 3-S model from Beth Kanter; Sensing model from Rohit Bhargava  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48640"/>
            <a:ext cx="1775460" cy="104648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13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317260" y="790505"/>
            <a:ext cx="5923040" cy="4658515"/>
            <a:chOff x="1317260" y="790505"/>
            <a:chExt cx="5923040" cy="4658515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328114" y="1489525"/>
              <a:ext cx="0" cy="3295575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673432" y="790505"/>
              <a:ext cx="3566868" cy="1882455"/>
              <a:chOff x="3673432" y="790505"/>
              <a:chExt cx="3566868" cy="1882455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673432" y="790505"/>
                <a:ext cx="3566868" cy="5232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Gill Sans"/>
                    <a:cs typeface="Gill Sans"/>
                  </a:defRPr>
                </a:lvl1pPr>
              </a:lstStyle>
              <a:p>
                <a:pPr algn="l"/>
                <a:r>
                  <a:rPr lang="en-US" sz="2800" dirty="0" smtClean="0">
                    <a:solidFill>
                      <a:srgbClr val="FFFFFF"/>
                    </a:solidFill>
                  </a:rPr>
                  <a:t>Sensing - Mashups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684286" y="1312588"/>
                <a:ext cx="3556014" cy="1360372"/>
              </a:xfrm>
              <a:prstGeom prst="rect">
                <a:avLst/>
              </a:prstGeom>
              <a:noFill/>
              <a:ln w="28575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4625" lvl="0" indent="-174625" defTabSz="914400">
                  <a:lnSpc>
                    <a:spcPct val="130000"/>
                  </a:lnSpc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Mashups are unique curated justapositions where merging existing content is used to create a new point of view. 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1317260" y="2201055"/>
              <a:ext cx="2356172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3673432" y="4095940"/>
              <a:ext cx="3566868" cy="1353080"/>
              <a:chOff x="3673432" y="790505"/>
              <a:chExt cx="3566868" cy="1353080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3673432" y="790505"/>
                <a:ext cx="3566868" cy="5232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Gill Sans"/>
                    <a:cs typeface="Gill Sans"/>
                  </a:defRPr>
                </a:lvl1pPr>
              </a:lstStyle>
              <a:p>
                <a:pPr algn="l"/>
                <a:r>
                  <a:rPr lang="en-US" sz="2800" dirty="0" smtClean="0">
                    <a:solidFill>
                      <a:schemeClr val="bg1"/>
                    </a:solidFill>
                  </a:rPr>
                  <a:t>Examples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684286" y="1312588"/>
                <a:ext cx="3556014" cy="830997"/>
              </a:xfrm>
              <a:prstGeom prst="rect">
                <a:avLst/>
              </a:prstGeom>
              <a:noFill/>
              <a:ln w="28575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4625" lvl="0" indent="-174625" defTabSz="914400"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Converting ideas in an article into a PowerPoint presentation is an example of Mashups, IMO.</a:t>
                </a:r>
                <a:endParaRPr lang="en-US" sz="1600" kern="0" dirty="0">
                  <a:solidFill>
                    <a:schemeClr val="tx2">
                      <a:lumMod val="75000"/>
                    </a:schemeClr>
                  </a:solidFill>
                  <a:latin typeface="Euphemia UCAS"/>
                  <a:cs typeface="Euphemia UCAS"/>
                </a:endParaRP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1351332" y="4785100"/>
              <a:ext cx="2356172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40080" y="171931"/>
            <a:ext cx="7927848" cy="287948"/>
            <a:chOff x="457200" y="509118"/>
            <a:chExt cx="8274048" cy="287948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457200" y="655903"/>
              <a:ext cx="8274048" cy="2143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7787195" y="509118"/>
              <a:ext cx="283633" cy="276999"/>
              <a:chOff x="5590097" y="2403531"/>
              <a:chExt cx="283633" cy="276999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5612106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590097" y="2403531"/>
                <a:ext cx="283633" cy="276999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sp>
          <p:nvSpPr>
            <p:cNvPr id="41" name="Pentagon 40"/>
            <p:cNvSpPr/>
            <p:nvPr/>
          </p:nvSpPr>
          <p:spPr>
            <a:xfrm>
              <a:off x="457200" y="520067"/>
              <a:ext cx="2125133" cy="276999"/>
            </a:xfrm>
            <a:prstGeom prst="homePlate">
              <a:avLst/>
            </a:prstGeom>
            <a:ln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200" dirty="0" smtClean="0">
                  <a:solidFill>
                    <a:schemeClr val="accent6"/>
                  </a:solidFill>
                  <a:latin typeface="Corbel"/>
                  <a:cs typeface="Corbel"/>
                </a:rPr>
                <a:t>Model</a:t>
              </a:r>
              <a:r>
                <a:rPr lang="en-US" sz="1200" dirty="0" smtClean="0">
                  <a:solidFill>
                    <a:schemeClr val="accent6"/>
                  </a:solidFill>
                  <a:latin typeface="Corbel"/>
                  <a:cs typeface="Corbel"/>
                </a:rPr>
                <a:t> of Content Curation</a:t>
              </a:r>
              <a:endParaRPr lang="en-US" sz="1200" dirty="0">
                <a:solidFill>
                  <a:schemeClr val="accent6"/>
                </a:solidFill>
                <a:latin typeface="Corbel"/>
                <a:cs typeface="Corbel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14113" y="178747"/>
            <a:ext cx="283633" cy="276999"/>
            <a:chOff x="5532967" y="2414480"/>
            <a:chExt cx="283633" cy="276999"/>
          </a:xfrm>
        </p:grpSpPr>
        <p:sp>
          <p:nvSpPr>
            <p:cNvPr id="45" name="Oval 44"/>
            <p:cNvSpPr/>
            <p:nvPr/>
          </p:nvSpPr>
          <p:spPr>
            <a:xfrm>
              <a:off x="5543550" y="2431132"/>
              <a:ext cx="247650" cy="24765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32967" y="2414480"/>
              <a:ext cx="2836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395634" y="168167"/>
            <a:ext cx="283633" cy="279399"/>
            <a:chOff x="4430183" y="2550584"/>
            <a:chExt cx="283633" cy="279399"/>
          </a:xfrm>
        </p:grpSpPr>
        <p:sp>
          <p:nvSpPr>
            <p:cNvPr id="50" name="Oval 49"/>
            <p:cNvSpPr/>
            <p:nvPr/>
          </p:nvSpPr>
          <p:spPr>
            <a:xfrm>
              <a:off x="4434417" y="2582333"/>
              <a:ext cx="247650" cy="24765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30183" y="2550584"/>
              <a:ext cx="2836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409240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391061" y="6255425"/>
            <a:ext cx="4750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Source: 3-S model from Beth Kanter; Sensing model from Rohit Bhargava  </a:t>
            </a:r>
            <a:endParaRPr lang="en-US" sz="1200" dirty="0">
              <a:solidFill>
                <a:schemeClr val="tx2"/>
              </a:solidFill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548640"/>
            <a:ext cx="1808480" cy="1041400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14</a:t>
            </a:fld>
            <a:endParaRPr lang="en-US"/>
          </a:p>
        </p:txBody>
      </p:sp>
      <p:grpSp>
        <p:nvGrpSpPr>
          <p:cNvPr id="25" name="Group 24"/>
          <p:cNvGrpSpPr/>
          <p:nvPr/>
        </p:nvGrpSpPr>
        <p:grpSpPr>
          <a:xfrm>
            <a:off x="1317260" y="790505"/>
            <a:ext cx="5923040" cy="4566182"/>
            <a:chOff x="1317260" y="790505"/>
            <a:chExt cx="5923040" cy="4566182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1328114" y="1489525"/>
              <a:ext cx="0" cy="3295575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7" name="Group 26"/>
            <p:cNvGrpSpPr/>
            <p:nvPr/>
          </p:nvGrpSpPr>
          <p:grpSpPr>
            <a:xfrm>
              <a:off x="3673432" y="790505"/>
              <a:ext cx="3566868" cy="2379002"/>
              <a:chOff x="3673432" y="790505"/>
              <a:chExt cx="3566868" cy="2379002"/>
            </a:xfrm>
          </p:grpSpPr>
          <p:sp>
            <p:nvSpPr>
              <p:cNvPr id="33" name="TextBox 32"/>
              <p:cNvSpPr txBox="1"/>
              <p:nvPr/>
            </p:nvSpPr>
            <p:spPr>
              <a:xfrm>
                <a:off x="3673432" y="790505"/>
                <a:ext cx="3566868" cy="5232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Gill Sans"/>
                    <a:cs typeface="Gill Sans"/>
                  </a:defRPr>
                </a:lvl1pPr>
              </a:lstStyle>
              <a:p>
                <a:pPr algn="l"/>
                <a:r>
                  <a:rPr lang="en-US" sz="2800" dirty="0" smtClean="0">
                    <a:solidFill>
                      <a:srgbClr val="FFFFFF"/>
                    </a:solidFill>
                  </a:rPr>
                  <a:t>Sensing - Chronology</a:t>
                </a:r>
                <a:endParaRPr lang="en-US" sz="2800" dirty="0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3684286" y="1312588"/>
                <a:ext cx="3556014" cy="1856919"/>
              </a:xfrm>
              <a:prstGeom prst="rect">
                <a:avLst/>
              </a:prstGeom>
              <a:noFill/>
              <a:ln w="28575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4625" lvl="0" indent="-174625" defTabSz="914400">
                  <a:lnSpc>
                    <a:spcPct val="120000"/>
                  </a:lnSpc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Chronology is a form of </a:t>
                </a:r>
                <a:r>
                  <a:rPr lang="en-US" sz="1600" kern="0" dirty="0" err="1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curation</a:t>
                </a:r>
                <a:r>
                  <a:rPr lang="en-US" sz="1600" kern="0" dirty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 that brings together historical information organized based on time to show an evolving understanding of a particular topic.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1317260" y="2201055"/>
              <a:ext cx="2356172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9" name="Group 28"/>
            <p:cNvGrpSpPr/>
            <p:nvPr/>
          </p:nvGrpSpPr>
          <p:grpSpPr>
            <a:xfrm>
              <a:off x="3673432" y="4095940"/>
              <a:ext cx="3566868" cy="1260747"/>
              <a:chOff x="3673432" y="790505"/>
              <a:chExt cx="3566868" cy="1260747"/>
            </a:xfrm>
          </p:grpSpPr>
          <p:sp>
            <p:nvSpPr>
              <p:cNvPr id="31" name="TextBox 30"/>
              <p:cNvSpPr txBox="1"/>
              <p:nvPr/>
            </p:nvSpPr>
            <p:spPr>
              <a:xfrm>
                <a:off x="3673432" y="790505"/>
                <a:ext cx="3566868" cy="523220"/>
              </a:xfrm>
              <a:prstGeom prst="rect">
                <a:avLst/>
              </a:prstGeom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Gill Sans"/>
                    <a:cs typeface="Gill Sans"/>
                  </a:defRPr>
                </a:lvl1pPr>
              </a:lstStyle>
              <a:p>
                <a:pPr algn="l"/>
                <a:r>
                  <a:rPr lang="en-US" sz="2800" dirty="0" smtClean="0">
                    <a:solidFill>
                      <a:schemeClr val="bg1"/>
                    </a:solidFill>
                  </a:rPr>
                  <a:t>Examples</a:t>
                </a:r>
                <a:endParaRPr lang="en-US" sz="28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3684286" y="1312588"/>
                <a:ext cx="3556014" cy="738664"/>
              </a:xfrm>
              <a:prstGeom prst="rect">
                <a:avLst/>
              </a:prstGeom>
              <a:noFill/>
              <a:ln w="28575" cmpd="sng">
                <a:solidFill>
                  <a:schemeClr val="accent6">
                    <a:lumMod val="60000"/>
                    <a:lumOff val="40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pPr marL="174625" lvl="0" indent="-174625" defTabSz="914400"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 err="1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  <a:hlinkClick r:id="rId3" action="ppaction://hlinkfile"/>
                  </a:rPr>
                  <a:t>Memolane</a:t>
                </a:r>
                <a:endParaRPr lang="en-US" sz="1600" kern="0" dirty="0" smtClean="0">
                  <a:solidFill>
                    <a:schemeClr val="tx2">
                      <a:lumMod val="75000"/>
                    </a:schemeClr>
                  </a:solidFill>
                  <a:latin typeface="Euphemia UCAS"/>
                  <a:cs typeface="Euphemia UCAS"/>
                </a:endParaRPr>
              </a:p>
              <a:p>
                <a:pPr marL="174625" lvl="0" indent="-174625" defTabSz="914400"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  <a:hlinkClick r:id="rId4"/>
                  </a:rPr>
                  <a:t>SOPA Timeline</a:t>
                </a:r>
                <a:endParaRPr lang="en-US" sz="1600" kern="0" dirty="0">
                  <a:solidFill>
                    <a:schemeClr val="tx2">
                      <a:lumMod val="75000"/>
                    </a:schemeClr>
                  </a:solidFill>
                  <a:latin typeface="Euphemia UCAS"/>
                  <a:cs typeface="Euphemia UCAS"/>
                </a:endParaRPr>
              </a:p>
            </p:txBody>
          </p:sp>
        </p:grpSp>
        <p:cxnSp>
          <p:nvCxnSpPr>
            <p:cNvPr id="30" name="Straight Connector 29"/>
            <p:cNvCxnSpPr/>
            <p:nvPr/>
          </p:nvCxnSpPr>
          <p:spPr>
            <a:xfrm>
              <a:off x="1351332" y="4785100"/>
              <a:ext cx="2356172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640080" y="171931"/>
            <a:ext cx="7927848" cy="287948"/>
            <a:chOff x="457200" y="509118"/>
            <a:chExt cx="8274048" cy="287948"/>
          </a:xfrm>
        </p:grpSpPr>
        <p:cxnSp>
          <p:nvCxnSpPr>
            <p:cNvPr id="36" name="Straight Connector 35"/>
            <p:cNvCxnSpPr/>
            <p:nvPr/>
          </p:nvCxnSpPr>
          <p:spPr>
            <a:xfrm>
              <a:off x="457200" y="655903"/>
              <a:ext cx="8274048" cy="2143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0" name="Group 39"/>
            <p:cNvGrpSpPr/>
            <p:nvPr/>
          </p:nvGrpSpPr>
          <p:grpSpPr>
            <a:xfrm>
              <a:off x="7787195" y="509118"/>
              <a:ext cx="283633" cy="276999"/>
              <a:chOff x="5590097" y="2403531"/>
              <a:chExt cx="283633" cy="276999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5612106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590097" y="2403531"/>
                <a:ext cx="283633" cy="276999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sp>
          <p:nvSpPr>
            <p:cNvPr id="41" name="Pentagon 40"/>
            <p:cNvSpPr/>
            <p:nvPr/>
          </p:nvSpPr>
          <p:spPr>
            <a:xfrm>
              <a:off x="457200" y="520067"/>
              <a:ext cx="2125133" cy="276999"/>
            </a:xfrm>
            <a:prstGeom prst="homePlate">
              <a:avLst/>
            </a:prstGeom>
            <a:ln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200" dirty="0" smtClean="0">
                  <a:solidFill>
                    <a:schemeClr val="accent6"/>
                  </a:solidFill>
                  <a:latin typeface="Corbel"/>
                  <a:cs typeface="Corbel"/>
                </a:rPr>
                <a:t>Model</a:t>
              </a:r>
              <a:r>
                <a:rPr lang="en-US" sz="1200" dirty="0" smtClean="0">
                  <a:solidFill>
                    <a:schemeClr val="accent6"/>
                  </a:solidFill>
                  <a:latin typeface="Corbel"/>
                  <a:cs typeface="Corbel"/>
                </a:rPr>
                <a:t> of Content Curation</a:t>
              </a:r>
              <a:endParaRPr lang="en-US" sz="1200" dirty="0">
                <a:solidFill>
                  <a:schemeClr val="accent6"/>
                </a:solidFill>
                <a:latin typeface="Corbel"/>
                <a:cs typeface="Corbel"/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114113" y="178747"/>
            <a:ext cx="283633" cy="276999"/>
            <a:chOff x="5532967" y="2414480"/>
            <a:chExt cx="283633" cy="276999"/>
          </a:xfrm>
        </p:grpSpPr>
        <p:sp>
          <p:nvSpPr>
            <p:cNvPr id="45" name="Oval 44"/>
            <p:cNvSpPr/>
            <p:nvPr/>
          </p:nvSpPr>
          <p:spPr>
            <a:xfrm>
              <a:off x="5543550" y="2431132"/>
              <a:ext cx="247650" cy="24765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5532967" y="2414480"/>
              <a:ext cx="2836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395634" y="168167"/>
            <a:ext cx="283633" cy="279399"/>
            <a:chOff x="4430183" y="2550584"/>
            <a:chExt cx="283633" cy="279399"/>
          </a:xfrm>
        </p:grpSpPr>
        <p:sp>
          <p:nvSpPr>
            <p:cNvPr id="50" name="Oval 49"/>
            <p:cNvSpPr/>
            <p:nvPr/>
          </p:nvSpPr>
          <p:spPr>
            <a:xfrm>
              <a:off x="4434417" y="2582333"/>
              <a:ext cx="247650" cy="24765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30183" y="2550584"/>
              <a:ext cx="2836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630081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535146" y="6003477"/>
            <a:ext cx="4750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Source: 3-S model from Beth Kanter; Sensing model from Rohit Bhargava  </a:t>
            </a: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431810" y="869348"/>
            <a:ext cx="2367402" cy="1329461"/>
            <a:chOff x="1364004" y="218981"/>
            <a:chExt cx="10148279" cy="5627640"/>
          </a:xfrm>
        </p:grpSpPr>
        <p:sp>
          <p:nvSpPr>
            <p:cNvPr id="44" name="Isosceles Triangle 43"/>
            <p:cNvSpPr/>
            <p:nvPr/>
          </p:nvSpPr>
          <p:spPr>
            <a:xfrm rot="16200000" flipH="1">
              <a:off x="5862277" y="1051559"/>
              <a:ext cx="5616687" cy="3973433"/>
            </a:xfrm>
            <a:prstGeom prst="triangle">
              <a:avLst>
                <a:gd name="adj" fmla="val 49416"/>
              </a:avLst>
            </a:prstGeom>
            <a:solidFill>
              <a:srgbClr val="A7EF40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solidFill>
                    <a:srgbClr val="4E67C8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Isosceles Triangle 44"/>
            <p:cNvSpPr/>
            <p:nvPr/>
          </p:nvSpPr>
          <p:spPr>
            <a:xfrm rot="5400000">
              <a:off x="1397323" y="1051561"/>
              <a:ext cx="5616687" cy="3973433"/>
            </a:xfrm>
            <a:prstGeom prst="triangle">
              <a:avLst>
                <a:gd name="adj" fmla="val 49416"/>
              </a:avLst>
            </a:prstGeom>
            <a:solidFill>
              <a:srgbClr val="D5EBFC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solidFill>
                    <a:srgbClr val="4E67C8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778195" y="1325027"/>
              <a:ext cx="5374930" cy="3382922"/>
              <a:chOff x="3778195" y="1325027"/>
              <a:chExt cx="5374930" cy="338292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778195" y="1325027"/>
                <a:ext cx="5374930" cy="338292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reflection blurRad="6350" stA="55000" endA="50" endPos="85000" dist="60007" dir="5400000" sy="-100000" algn="bl" rotWithShape="0"/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4414880" y="1960184"/>
                <a:ext cx="4071588" cy="0"/>
              </a:xfrm>
              <a:prstGeom prst="line">
                <a:avLst/>
              </a:prstGeom>
              <a:noFill/>
              <a:ln w="539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4429643" y="2645349"/>
                <a:ext cx="3964139" cy="6796"/>
              </a:xfrm>
              <a:prstGeom prst="line">
                <a:avLst/>
              </a:prstGeom>
              <a:noFill/>
              <a:ln w="539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510870" y="3352321"/>
                <a:ext cx="3882912" cy="0"/>
              </a:xfrm>
              <a:prstGeom prst="line">
                <a:avLst/>
              </a:prstGeom>
              <a:noFill/>
              <a:ln w="539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4402347" y="4046433"/>
                <a:ext cx="4084121" cy="6798"/>
              </a:xfrm>
              <a:prstGeom prst="line">
                <a:avLst/>
              </a:prstGeom>
              <a:noFill/>
              <a:ln w="539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grpSp>
          <p:nvGrpSpPr>
            <p:cNvPr id="49" name="Group 48"/>
            <p:cNvGrpSpPr/>
            <p:nvPr/>
          </p:nvGrpSpPr>
          <p:grpSpPr>
            <a:xfrm>
              <a:off x="1364004" y="218983"/>
              <a:ext cx="1479040" cy="5627638"/>
              <a:chOff x="470795" y="218975"/>
              <a:chExt cx="2236605" cy="5627638"/>
            </a:xfrm>
            <a:solidFill>
              <a:srgbClr val="5ECCF3">
                <a:lumMod val="75000"/>
              </a:srgbClr>
            </a:solidFill>
          </p:grpSpPr>
          <p:sp>
            <p:nvSpPr>
              <p:cNvPr id="58" name="Oval 57"/>
              <p:cNvSpPr/>
              <p:nvPr/>
            </p:nvSpPr>
            <p:spPr>
              <a:xfrm>
                <a:off x="470795" y="218975"/>
                <a:ext cx="2236605" cy="5627638"/>
              </a:xfrm>
              <a:prstGeom prst="ellipse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solidFill>
                      <a:srgbClr val="4E67C8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05277" y="470651"/>
                <a:ext cx="1785677" cy="5087759"/>
              </a:xfrm>
              <a:prstGeom prst="ellipse">
                <a:avLst/>
              </a:prstGeom>
              <a:solidFill>
                <a:srgbClr val="D5EBFC"/>
              </a:solidFill>
              <a:ln w="9525" cap="flat" cmpd="sng" algn="ctr">
                <a:solidFill>
                  <a:schemeClr val="accent5">
                    <a:lumMod val="60000"/>
                    <a:lumOff val="40000"/>
                  </a:scheme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3213143" y="1314086"/>
              <a:ext cx="1379845" cy="3393871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solidFill>
                    <a:srgbClr val="4E67C8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049798" y="1327121"/>
              <a:ext cx="1379845" cy="3380835"/>
            </a:xfrm>
            <a:prstGeom prst="ellipse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solidFill>
                    <a:srgbClr val="4E67C8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8283299" y="218981"/>
              <a:ext cx="3228984" cy="5627638"/>
              <a:chOff x="9138245" y="218979"/>
              <a:chExt cx="3228984" cy="5627638"/>
            </a:xfrm>
          </p:grpSpPr>
          <p:grpSp>
            <p:nvGrpSpPr>
              <p:cNvPr id="53" name="Group 52"/>
              <p:cNvGrpSpPr/>
              <p:nvPr/>
            </p:nvGrpSpPr>
            <p:grpSpPr>
              <a:xfrm flipH="1">
                <a:off x="10888189" y="218979"/>
                <a:ext cx="1479040" cy="5627638"/>
                <a:chOff x="470795" y="218975"/>
                <a:chExt cx="2236605" cy="5627638"/>
              </a:xfrm>
              <a:solidFill>
                <a:srgbClr val="4FADF3"/>
              </a:solidFill>
            </p:grpSpPr>
            <p:sp>
              <p:nvSpPr>
                <p:cNvPr id="56" name="Oval 55"/>
                <p:cNvSpPr/>
                <p:nvPr/>
              </p:nvSpPr>
              <p:spPr>
                <a:xfrm>
                  <a:off x="470795" y="218975"/>
                  <a:ext cx="2236605" cy="5627638"/>
                </a:xfrm>
                <a:prstGeom prst="ellipse">
                  <a:avLst/>
                </a:prstGeom>
                <a:solidFill>
                  <a:srgbClr val="A7EF40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solidFill>
                        <a:srgbClr val="4E67C8"/>
                      </a:solidFill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705277" y="470651"/>
                  <a:ext cx="1785677" cy="5087759"/>
                </a:xfrm>
                <a:prstGeom prst="ellipse">
                  <a:avLst/>
                </a:prstGeom>
                <a:solidFill>
                  <a:srgbClr val="A7EF40"/>
                </a:solidFill>
                <a:ln w="9525" cap="flat" cmpd="sng" algn="ctr">
                  <a:solidFill>
                    <a:schemeClr val="accent3">
                      <a:lumMod val="75000"/>
                      <a:lumOff val="25000"/>
                    </a:scheme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 flipH="1">
                <a:off x="9138245" y="1314082"/>
                <a:ext cx="1379845" cy="3393871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solidFill>
                      <a:srgbClr val="4E67C8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 flipH="1">
                <a:off x="9301590" y="1327117"/>
                <a:ext cx="1379845" cy="3380835"/>
              </a:xfrm>
              <a:prstGeom prst="ellipse">
                <a:avLst/>
              </a:prstGeom>
              <a:solidFill>
                <a:srgbClr val="A7EF40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solidFill>
                      <a:srgbClr val="4E67C8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sp>
        <p:nvSpPr>
          <p:cNvPr id="70" name="TextBox 69"/>
          <p:cNvSpPr txBox="1"/>
          <p:nvPr/>
        </p:nvSpPr>
        <p:spPr>
          <a:xfrm flipH="1">
            <a:off x="3858343" y="869348"/>
            <a:ext cx="3840031" cy="461665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  <a:ln>
            <a:solidFill>
              <a:schemeClr val="accent3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Gill Sans"/>
                <a:cs typeface="Gill Sans"/>
              </a:defRPr>
            </a:lvl1pPr>
          </a:lstStyle>
          <a:p>
            <a:r>
              <a:rPr lang="en-US" dirty="0" smtClean="0"/>
              <a:t>Sharing</a:t>
            </a:r>
            <a:endParaRPr lang="en-US" dirty="0"/>
          </a:p>
        </p:txBody>
      </p:sp>
      <p:sp>
        <p:nvSpPr>
          <p:cNvPr id="71" name="TextBox 70"/>
          <p:cNvSpPr txBox="1"/>
          <p:nvPr/>
        </p:nvSpPr>
        <p:spPr>
          <a:xfrm flipH="1">
            <a:off x="3858345" y="1337151"/>
            <a:ext cx="3826732" cy="1384995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174625" lvl="0" indent="-174625" defTabSz="914400">
              <a:spcAft>
                <a:spcPts val="1200"/>
              </a:spcAft>
              <a:buFont typeface="Arial"/>
              <a:buChar char="•"/>
              <a:defRPr/>
            </a:pPr>
            <a:r>
              <a:rPr lang="en-US" sz="1600" kern="0" dirty="0" smtClean="0">
                <a:solidFill>
                  <a:schemeClr val="tx2">
                    <a:lumMod val="75000"/>
                  </a:schemeClr>
                </a:solidFill>
                <a:latin typeface="Euphemia UCAS"/>
                <a:cs typeface="Euphemia UCAS"/>
              </a:rPr>
              <a:t>Feed your network with a steady diet of good stuff</a:t>
            </a:r>
          </a:p>
          <a:p>
            <a:pPr marL="174625" lvl="0" indent="-174625" defTabSz="914400">
              <a:spcAft>
                <a:spcPts val="1200"/>
              </a:spcAft>
              <a:buFont typeface="Arial"/>
              <a:buChar char="•"/>
              <a:defRPr/>
            </a:pPr>
            <a:r>
              <a:rPr lang="en-US" sz="1600" kern="0" dirty="0" smtClean="0">
                <a:solidFill>
                  <a:schemeClr val="tx2">
                    <a:lumMod val="75000"/>
                  </a:schemeClr>
                </a:solidFill>
                <a:latin typeface="Euphemia UCAS"/>
                <a:cs typeface="Euphemia UCAS"/>
              </a:rPr>
              <a:t>Comment on other people’s stuff</a:t>
            </a:r>
          </a:p>
          <a:p>
            <a:pPr marL="174625" lvl="0" indent="-174625" defTabSz="914400">
              <a:spcAft>
                <a:spcPts val="1200"/>
              </a:spcAft>
              <a:buFont typeface="Arial"/>
              <a:buChar char="•"/>
              <a:defRPr/>
            </a:pPr>
            <a:r>
              <a:rPr lang="en-US" sz="1600" kern="0" dirty="0" smtClean="0">
                <a:solidFill>
                  <a:schemeClr val="tx2">
                    <a:lumMod val="75000"/>
                  </a:schemeClr>
                </a:solidFill>
                <a:latin typeface="Euphemia UCAS"/>
                <a:cs typeface="Euphemia UCAS"/>
              </a:rPr>
              <a:t>Collaborative </a:t>
            </a:r>
            <a:r>
              <a:rPr lang="en-US" sz="1600" kern="0" dirty="0" err="1" smtClean="0">
                <a:solidFill>
                  <a:schemeClr val="tx2">
                    <a:lumMod val="75000"/>
                  </a:schemeClr>
                </a:solidFill>
                <a:latin typeface="Euphemia UCAS"/>
                <a:cs typeface="Euphemia UCAS"/>
              </a:rPr>
              <a:t>sensemaking</a:t>
            </a:r>
            <a:endParaRPr lang="en-US" sz="1600" kern="0" dirty="0">
              <a:solidFill>
                <a:schemeClr val="tx2">
                  <a:lumMod val="75000"/>
                </a:schemeClr>
              </a:solidFill>
              <a:latin typeface="Euphemia UCAS"/>
              <a:cs typeface="Euphemia UCAS"/>
            </a:endParaRPr>
          </a:p>
        </p:txBody>
      </p:sp>
      <p:cxnSp>
        <p:nvCxnSpPr>
          <p:cNvPr id="42" name="Straight Connector 41"/>
          <p:cNvCxnSpPr/>
          <p:nvPr/>
        </p:nvCxnSpPr>
        <p:spPr>
          <a:xfrm flipH="1">
            <a:off x="2757573" y="1510404"/>
            <a:ext cx="1035139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flipH="1">
            <a:off x="2984671" y="1510404"/>
            <a:ext cx="0" cy="3157487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5"/>
          <p:cNvCxnSpPr/>
          <p:nvPr/>
        </p:nvCxnSpPr>
        <p:spPr>
          <a:xfrm flipH="1">
            <a:off x="3002972" y="4667891"/>
            <a:ext cx="855371" cy="0"/>
          </a:xfrm>
          <a:prstGeom prst="line">
            <a:avLst/>
          </a:prstGeom>
          <a:ln>
            <a:solidFill>
              <a:schemeClr val="tx2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8" name="TextBox 67"/>
          <p:cNvSpPr txBox="1"/>
          <p:nvPr/>
        </p:nvSpPr>
        <p:spPr>
          <a:xfrm flipH="1">
            <a:off x="3858345" y="3985316"/>
            <a:ext cx="3840031" cy="461665"/>
          </a:xfrm>
          <a:prstGeom prst="rect">
            <a:avLst/>
          </a:prstGeom>
          <a:solidFill>
            <a:schemeClr val="accent3">
              <a:lumMod val="90000"/>
              <a:lumOff val="10000"/>
            </a:schemeClr>
          </a:solidFill>
          <a:ln>
            <a:solidFill>
              <a:schemeClr val="accent3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R="0" lvl="0" indent="0" defTabSz="9144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2400" b="0" i="0" u="none" strike="noStrike" kern="0" cap="none" spc="0" normalizeH="0" baseline="0">
                <a:ln>
                  <a:noFill/>
                </a:ln>
                <a:solidFill>
                  <a:schemeClr val="bg1">
                    <a:lumMod val="95000"/>
                  </a:schemeClr>
                </a:solidFill>
                <a:effectLst/>
                <a:uLnTx/>
                <a:uFillTx/>
                <a:latin typeface="Gill Sans"/>
                <a:cs typeface="Gill Sans"/>
              </a:defRPr>
            </a:lvl1pPr>
          </a:lstStyle>
          <a:p>
            <a:r>
              <a:rPr lang="en-US" dirty="0"/>
              <a:t>Tools</a:t>
            </a:r>
          </a:p>
        </p:txBody>
      </p:sp>
      <p:sp>
        <p:nvSpPr>
          <p:cNvPr id="69" name="TextBox 68"/>
          <p:cNvSpPr txBox="1"/>
          <p:nvPr/>
        </p:nvSpPr>
        <p:spPr>
          <a:xfrm flipH="1">
            <a:off x="3858347" y="4453119"/>
            <a:ext cx="3826732" cy="984885"/>
          </a:xfrm>
          <a:prstGeom prst="rect">
            <a:avLst/>
          </a:prstGeom>
          <a:noFill/>
          <a:ln w="25400">
            <a:solidFill>
              <a:schemeClr val="accent5">
                <a:lumMod val="75000"/>
              </a:schemeClr>
            </a:solidFill>
          </a:ln>
        </p:spPr>
        <p:txBody>
          <a:bodyPr wrap="square" rtlCol="0" anchor="t">
            <a:spAutoFit/>
          </a:bodyPr>
          <a:lstStyle/>
          <a:p>
            <a:pPr marL="174625" lvl="0" indent="-174625" defTabSz="914400">
              <a:spcAft>
                <a:spcPts val="1200"/>
              </a:spcAft>
              <a:buFont typeface="Arial"/>
              <a:buChar char="•"/>
              <a:defRPr/>
            </a:pPr>
            <a:r>
              <a:rPr lang="en-US" sz="1600" kern="0" dirty="0" smtClean="0">
                <a:solidFill>
                  <a:schemeClr val="tx2">
                    <a:lumMod val="75000"/>
                  </a:schemeClr>
                </a:solidFill>
                <a:latin typeface="Euphemia UCAS"/>
                <a:cs typeface="Euphemia UCAS"/>
              </a:rPr>
              <a:t>Blogging</a:t>
            </a:r>
          </a:p>
          <a:p>
            <a:pPr marL="174625" lvl="0" indent="-174625" defTabSz="914400">
              <a:spcAft>
                <a:spcPts val="1200"/>
              </a:spcAft>
              <a:buFont typeface="Arial"/>
              <a:buChar char="•"/>
              <a:defRPr/>
            </a:pPr>
            <a:r>
              <a:rPr lang="en-US" sz="1600" kern="0" dirty="0" smtClean="0">
                <a:solidFill>
                  <a:schemeClr val="tx2">
                    <a:lumMod val="75000"/>
                  </a:schemeClr>
                </a:solidFill>
                <a:latin typeface="Euphemia UCAS"/>
                <a:cs typeface="Euphemia UCAS"/>
              </a:rPr>
              <a:t>Twitter, </a:t>
            </a:r>
            <a:r>
              <a:rPr lang="en-US" sz="1600" kern="0" dirty="0" err="1" smtClean="0">
                <a:solidFill>
                  <a:schemeClr val="tx2">
                    <a:lumMod val="75000"/>
                  </a:schemeClr>
                </a:solidFill>
                <a:latin typeface="Euphemia UCAS"/>
                <a:cs typeface="Euphemia UCAS"/>
              </a:rPr>
              <a:t>Scoop.it</a:t>
            </a:r>
            <a:r>
              <a:rPr lang="en-US" sz="1600" kern="0" dirty="0" smtClean="0">
                <a:solidFill>
                  <a:schemeClr val="tx2">
                    <a:lumMod val="75000"/>
                  </a:schemeClr>
                </a:solidFill>
                <a:latin typeface="Euphemia UCAS"/>
                <a:cs typeface="Euphemia UCAS"/>
              </a:rPr>
              <a:t>, </a:t>
            </a:r>
            <a:r>
              <a:rPr lang="en-US" sz="1600" kern="0" dirty="0" err="1" smtClean="0">
                <a:solidFill>
                  <a:schemeClr val="tx2">
                    <a:lumMod val="75000"/>
                  </a:schemeClr>
                </a:solidFill>
                <a:latin typeface="Euphemia UCAS"/>
                <a:cs typeface="Euphemia UCAS"/>
              </a:rPr>
              <a:t>Pinterest</a:t>
            </a:r>
            <a:r>
              <a:rPr lang="en-US" sz="1600" kern="0" dirty="0" smtClean="0">
                <a:solidFill>
                  <a:schemeClr val="tx2">
                    <a:lumMod val="75000"/>
                  </a:schemeClr>
                </a:solidFill>
                <a:latin typeface="Euphemia UCAS"/>
                <a:cs typeface="Euphemia UCAS"/>
              </a:rPr>
              <a:t>, </a:t>
            </a:r>
            <a:r>
              <a:rPr lang="en-US" sz="1600" kern="0" dirty="0" err="1" smtClean="0">
                <a:solidFill>
                  <a:schemeClr val="tx2">
                    <a:lumMod val="75000"/>
                  </a:schemeClr>
                </a:solidFill>
                <a:latin typeface="Euphemia UCAS"/>
                <a:cs typeface="Euphemia UCAS"/>
              </a:rPr>
              <a:t>Storify</a:t>
            </a:r>
            <a:r>
              <a:rPr lang="en-US" sz="1600" kern="0" dirty="0" smtClean="0">
                <a:solidFill>
                  <a:schemeClr val="tx2">
                    <a:lumMod val="75000"/>
                  </a:schemeClr>
                </a:solidFill>
                <a:latin typeface="Euphemia UCAS"/>
                <a:cs typeface="Euphemia UCAS"/>
              </a:rPr>
              <a:t> etc.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15</a:t>
            </a:fld>
            <a:endParaRPr lang="en-US"/>
          </a:p>
        </p:txBody>
      </p:sp>
      <p:grpSp>
        <p:nvGrpSpPr>
          <p:cNvPr id="67" name="Group 66"/>
          <p:cNvGrpSpPr/>
          <p:nvPr/>
        </p:nvGrpSpPr>
        <p:grpSpPr>
          <a:xfrm>
            <a:off x="640080" y="171931"/>
            <a:ext cx="7927848" cy="287948"/>
            <a:chOff x="457200" y="509118"/>
            <a:chExt cx="8274048" cy="287948"/>
          </a:xfrm>
        </p:grpSpPr>
        <p:cxnSp>
          <p:nvCxnSpPr>
            <p:cNvPr id="72" name="Straight Connector 71"/>
            <p:cNvCxnSpPr/>
            <p:nvPr/>
          </p:nvCxnSpPr>
          <p:spPr>
            <a:xfrm>
              <a:off x="457200" y="655903"/>
              <a:ext cx="8274048" cy="2143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73" name="Group 72"/>
            <p:cNvGrpSpPr/>
            <p:nvPr/>
          </p:nvGrpSpPr>
          <p:grpSpPr>
            <a:xfrm>
              <a:off x="7787195" y="509118"/>
              <a:ext cx="283633" cy="276999"/>
              <a:chOff x="5590097" y="2403531"/>
              <a:chExt cx="283633" cy="276999"/>
            </a:xfrm>
          </p:grpSpPr>
          <p:sp>
            <p:nvSpPr>
              <p:cNvPr id="75" name="Oval 74"/>
              <p:cNvSpPr/>
              <p:nvPr/>
            </p:nvSpPr>
            <p:spPr>
              <a:xfrm>
                <a:off x="5612106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TextBox 75"/>
              <p:cNvSpPr txBox="1"/>
              <p:nvPr/>
            </p:nvSpPr>
            <p:spPr>
              <a:xfrm>
                <a:off x="5590097" y="2403531"/>
                <a:ext cx="283633" cy="276999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sp>
          <p:nvSpPr>
            <p:cNvPr id="74" name="Pentagon 73"/>
            <p:cNvSpPr/>
            <p:nvPr/>
          </p:nvSpPr>
          <p:spPr>
            <a:xfrm>
              <a:off x="457200" y="520067"/>
              <a:ext cx="2125133" cy="276999"/>
            </a:xfrm>
            <a:prstGeom prst="homePlate">
              <a:avLst/>
            </a:prstGeom>
            <a:ln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200" dirty="0" smtClean="0">
                  <a:solidFill>
                    <a:schemeClr val="accent6"/>
                  </a:solidFill>
                  <a:latin typeface="Corbel"/>
                  <a:cs typeface="Corbel"/>
                </a:rPr>
                <a:t>Model</a:t>
              </a:r>
              <a:r>
                <a:rPr lang="en-US" sz="1200" dirty="0" smtClean="0">
                  <a:solidFill>
                    <a:schemeClr val="accent6"/>
                  </a:solidFill>
                  <a:latin typeface="Corbel"/>
                  <a:cs typeface="Corbel"/>
                </a:rPr>
                <a:t> of Content Curation</a:t>
              </a:r>
              <a:endParaRPr lang="en-US" sz="1200" dirty="0">
                <a:solidFill>
                  <a:schemeClr val="accent6"/>
                </a:solidFill>
                <a:latin typeface="Corbel"/>
                <a:cs typeface="Corbel"/>
              </a:endParaRPr>
            </a:p>
          </p:txBody>
        </p:sp>
      </p:grpSp>
      <p:grpSp>
        <p:nvGrpSpPr>
          <p:cNvPr id="77" name="Group 76"/>
          <p:cNvGrpSpPr/>
          <p:nvPr/>
        </p:nvGrpSpPr>
        <p:grpSpPr>
          <a:xfrm>
            <a:off x="7114113" y="178747"/>
            <a:ext cx="283633" cy="276999"/>
            <a:chOff x="5532967" y="2414480"/>
            <a:chExt cx="283633" cy="276999"/>
          </a:xfrm>
        </p:grpSpPr>
        <p:sp>
          <p:nvSpPr>
            <p:cNvPr id="78" name="Oval 77"/>
            <p:cNvSpPr/>
            <p:nvPr/>
          </p:nvSpPr>
          <p:spPr>
            <a:xfrm>
              <a:off x="5543550" y="2431132"/>
              <a:ext cx="247650" cy="24765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9" name="TextBox 78"/>
            <p:cNvSpPr txBox="1"/>
            <p:nvPr/>
          </p:nvSpPr>
          <p:spPr>
            <a:xfrm>
              <a:off x="5532967" y="2414480"/>
              <a:ext cx="2836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0" name="Group 79"/>
          <p:cNvGrpSpPr/>
          <p:nvPr/>
        </p:nvGrpSpPr>
        <p:grpSpPr>
          <a:xfrm>
            <a:off x="7395634" y="168167"/>
            <a:ext cx="283633" cy="279399"/>
            <a:chOff x="4430183" y="2550584"/>
            <a:chExt cx="283633" cy="279399"/>
          </a:xfrm>
        </p:grpSpPr>
        <p:sp>
          <p:nvSpPr>
            <p:cNvPr id="81" name="Oval 80"/>
            <p:cNvSpPr/>
            <p:nvPr/>
          </p:nvSpPr>
          <p:spPr>
            <a:xfrm>
              <a:off x="4434417" y="2582333"/>
              <a:ext cx="247650" cy="24765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2" name="TextBox 81"/>
            <p:cNvSpPr txBox="1"/>
            <p:nvPr/>
          </p:nvSpPr>
          <p:spPr>
            <a:xfrm>
              <a:off x="4430183" y="2550584"/>
              <a:ext cx="2836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B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8967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16</a:t>
            </a:fld>
            <a:endParaRPr lang="en-US"/>
          </a:p>
        </p:txBody>
      </p:sp>
      <p:pic>
        <p:nvPicPr>
          <p:cNvPr id="2" name="Picture 1" descr="Fire hose by Will L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8000" y="635000"/>
            <a:ext cx="8128000" cy="5588000"/>
          </a:xfrm>
          <a:prstGeom prst="rect">
            <a:avLst/>
          </a:prstGeom>
        </p:spPr>
      </p:pic>
      <p:sp>
        <p:nvSpPr>
          <p:cNvPr id="75" name="TextBox 74"/>
          <p:cNvSpPr txBox="1"/>
          <p:nvPr/>
        </p:nvSpPr>
        <p:spPr>
          <a:xfrm>
            <a:off x="508000" y="6259117"/>
            <a:ext cx="22765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Photo credit: </a:t>
            </a:r>
            <a:r>
              <a:rPr lang="en-US" sz="1200" dirty="0" smtClean="0">
                <a:solidFill>
                  <a:schemeClr val="tx2"/>
                </a:solidFill>
                <a:hlinkClick r:id="rId3"/>
              </a:rPr>
              <a:t>Will Lion from Flickr</a:t>
            </a:r>
            <a:endParaRPr lang="en-US" sz="1200" dirty="0">
              <a:solidFill>
                <a:schemeClr val="tx2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40080" y="182880"/>
            <a:ext cx="7927848" cy="290792"/>
            <a:chOff x="404285" y="157035"/>
            <a:chExt cx="8274048" cy="290792"/>
          </a:xfrm>
        </p:grpSpPr>
        <p:grpSp>
          <p:nvGrpSpPr>
            <p:cNvPr id="20" name="Group 19"/>
            <p:cNvGrpSpPr/>
            <p:nvPr/>
          </p:nvGrpSpPr>
          <p:grpSpPr>
            <a:xfrm>
              <a:off x="404285" y="170828"/>
              <a:ext cx="8274048" cy="276999"/>
              <a:chOff x="457200" y="520067"/>
              <a:chExt cx="8274048" cy="276999"/>
            </a:xfrm>
          </p:grpSpPr>
          <p:cxnSp>
            <p:nvCxnSpPr>
              <p:cNvPr id="27" name="Straight Connector 26"/>
              <p:cNvCxnSpPr/>
              <p:nvPr/>
            </p:nvCxnSpPr>
            <p:spPr>
              <a:xfrm>
                <a:off x="457200" y="655903"/>
                <a:ext cx="8274048" cy="2143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8" name="Group 27"/>
              <p:cNvGrpSpPr/>
              <p:nvPr/>
            </p:nvGrpSpPr>
            <p:grpSpPr>
              <a:xfrm>
                <a:off x="7436980" y="520067"/>
                <a:ext cx="283633" cy="276999"/>
                <a:chOff x="5239882" y="2414480"/>
                <a:chExt cx="283633" cy="276999"/>
              </a:xfrm>
            </p:grpSpPr>
            <p:sp>
              <p:nvSpPr>
                <p:cNvPr id="30" name="Oval 29"/>
                <p:cNvSpPr/>
                <p:nvPr/>
              </p:nvSpPr>
              <p:spPr>
                <a:xfrm>
                  <a:off x="5250465" y="2431132"/>
                  <a:ext cx="247650" cy="24765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1" name="TextBox 30"/>
                <p:cNvSpPr txBox="1"/>
                <p:nvPr/>
              </p:nvSpPr>
              <p:spPr>
                <a:xfrm>
                  <a:off x="5239882" y="2414480"/>
                  <a:ext cx="283633" cy="276999"/>
                </a:xfrm>
                <a:prstGeom prst="rect">
                  <a:avLst/>
                </a:prstGeom>
                <a:noFill/>
                <a:ln>
                  <a:solidFill>
                    <a:srgbClr val="FF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B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29" name="Pentagon 28"/>
              <p:cNvSpPr/>
              <p:nvPr/>
            </p:nvSpPr>
            <p:spPr>
              <a:xfrm>
                <a:off x="457200" y="520067"/>
                <a:ext cx="2125133" cy="276999"/>
              </a:xfrm>
              <a:prstGeom prst="homePlate">
                <a:avLst/>
              </a:prstGeom>
              <a:ln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1200" dirty="0" smtClean="0">
                    <a:solidFill>
                      <a:schemeClr val="accent6"/>
                    </a:solidFill>
                    <a:latin typeface="Corbel"/>
                    <a:cs typeface="Corbel"/>
                  </a:rPr>
                  <a:t>Value</a:t>
                </a:r>
                <a:r>
                  <a:rPr lang="en-US" sz="1200" dirty="0" smtClean="0">
                    <a:solidFill>
                      <a:schemeClr val="accent6"/>
                    </a:solidFill>
                    <a:latin typeface="Corbel"/>
                    <a:cs typeface="Corbel"/>
                  </a:rPr>
                  <a:t> of Content Curation</a:t>
                </a:r>
                <a:endParaRPr lang="en-US" sz="1200" dirty="0">
                  <a:solidFill>
                    <a:schemeClr val="accent6"/>
                  </a:solidFill>
                  <a:latin typeface="Corbel"/>
                  <a:cs typeface="Corbel"/>
                </a:endParaRPr>
              </a:p>
            </p:txBody>
          </p:sp>
        </p:grpSp>
        <p:grpSp>
          <p:nvGrpSpPr>
            <p:cNvPr id="21" name="Group 20"/>
            <p:cNvGrpSpPr/>
            <p:nvPr/>
          </p:nvGrpSpPr>
          <p:grpSpPr>
            <a:xfrm>
              <a:off x="7103258" y="157035"/>
              <a:ext cx="283633" cy="276999"/>
              <a:chOff x="5532967" y="2414480"/>
              <a:chExt cx="283633" cy="2769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543550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532967" y="2414480"/>
                <a:ext cx="2836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A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662648" y="161037"/>
              <a:ext cx="283633" cy="276999"/>
              <a:chOff x="4419600" y="2561167"/>
              <a:chExt cx="283633" cy="276999"/>
            </a:xfrm>
          </p:grpSpPr>
          <p:sp>
            <p:nvSpPr>
              <p:cNvPr id="23" name="Oval 22"/>
              <p:cNvSpPr/>
              <p:nvPr/>
            </p:nvSpPr>
            <p:spPr>
              <a:xfrm>
                <a:off x="4434417" y="2582333"/>
                <a:ext cx="247650" cy="2476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4419600" y="2561167"/>
                <a:ext cx="283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016285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17</a:t>
            </a:fld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640080" y="182880"/>
            <a:ext cx="7927848" cy="290792"/>
            <a:chOff x="404285" y="157035"/>
            <a:chExt cx="8274048" cy="290792"/>
          </a:xfrm>
        </p:grpSpPr>
        <p:grpSp>
          <p:nvGrpSpPr>
            <p:cNvPr id="47" name="Group 46"/>
            <p:cNvGrpSpPr/>
            <p:nvPr/>
          </p:nvGrpSpPr>
          <p:grpSpPr>
            <a:xfrm>
              <a:off x="404285" y="170828"/>
              <a:ext cx="8274048" cy="276999"/>
              <a:chOff x="457200" y="520067"/>
              <a:chExt cx="8274048" cy="276999"/>
            </a:xfrm>
          </p:grpSpPr>
          <p:cxnSp>
            <p:nvCxnSpPr>
              <p:cNvPr id="5" name="Straight Connector 4"/>
              <p:cNvCxnSpPr/>
              <p:nvPr/>
            </p:nvCxnSpPr>
            <p:spPr>
              <a:xfrm>
                <a:off x="457200" y="655903"/>
                <a:ext cx="8274048" cy="2143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7" name="Group 36"/>
              <p:cNvGrpSpPr/>
              <p:nvPr/>
            </p:nvGrpSpPr>
            <p:grpSpPr>
              <a:xfrm>
                <a:off x="7436980" y="520067"/>
                <a:ext cx="283633" cy="276999"/>
                <a:chOff x="5239882" y="2414480"/>
                <a:chExt cx="283633" cy="276999"/>
              </a:xfrm>
            </p:grpSpPr>
            <p:sp>
              <p:nvSpPr>
                <p:cNvPr id="38" name="Oval 37"/>
                <p:cNvSpPr/>
                <p:nvPr/>
              </p:nvSpPr>
              <p:spPr>
                <a:xfrm>
                  <a:off x="5250465" y="2431132"/>
                  <a:ext cx="247650" cy="24765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9" name="TextBox 38"/>
                <p:cNvSpPr txBox="1"/>
                <p:nvPr/>
              </p:nvSpPr>
              <p:spPr>
                <a:xfrm>
                  <a:off x="5239882" y="2414480"/>
                  <a:ext cx="283633" cy="276999"/>
                </a:xfrm>
                <a:prstGeom prst="rect">
                  <a:avLst/>
                </a:prstGeom>
                <a:noFill/>
                <a:ln>
                  <a:solidFill>
                    <a:srgbClr val="FF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B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6" name="Pentagon 45"/>
              <p:cNvSpPr/>
              <p:nvPr/>
            </p:nvSpPr>
            <p:spPr>
              <a:xfrm>
                <a:off x="457200" y="520067"/>
                <a:ext cx="2125133" cy="276999"/>
              </a:xfrm>
              <a:prstGeom prst="homePlate">
                <a:avLst/>
              </a:prstGeom>
              <a:ln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1200" dirty="0" smtClean="0">
                    <a:solidFill>
                      <a:schemeClr val="accent6"/>
                    </a:solidFill>
                    <a:latin typeface="Corbel"/>
                    <a:cs typeface="Corbel"/>
                  </a:rPr>
                  <a:t>Value</a:t>
                </a:r>
                <a:r>
                  <a:rPr lang="en-US" sz="1200" dirty="0" smtClean="0">
                    <a:solidFill>
                      <a:schemeClr val="accent6"/>
                    </a:solidFill>
                    <a:latin typeface="Corbel"/>
                    <a:cs typeface="Corbel"/>
                  </a:rPr>
                  <a:t> of Content Curation</a:t>
                </a:r>
                <a:endParaRPr lang="en-US" sz="1200" dirty="0">
                  <a:solidFill>
                    <a:schemeClr val="accent6"/>
                  </a:solidFill>
                  <a:latin typeface="Corbel"/>
                  <a:cs typeface="Corbel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7103258" y="157035"/>
              <a:ext cx="283633" cy="276999"/>
              <a:chOff x="5532967" y="2414480"/>
              <a:chExt cx="283633" cy="276999"/>
            </a:xfrm>
          </p:grpSpPr>
          <p:sp>
            <p:nvSpPr>
              <p:cNvPr id="17" name="Oval 16"/>
              <p:cNvSpPr/>
              <p:nvPr/>
            </p:nvSpPr>
            <p:spPr>
              <a:xfrm>
                <a:off x="5543550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5532967" y="2414480"/>
                <a:ext cx="2836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A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72" name="Group 71"/>
            <p:cNvGrpSpPr/>
            <p:nvPr/>
          </p:nvGrpSpPr>
          <p:grpSpPr>
            <a:xfrm>
              <a:off x="7662648" y="161037"/>
              <a:ext cx="283633" cy="276999"/>
              <a:chOff x="4419600" y="2561167"/>
              <a:chExt cx="283633" cy="276999"/>
            </a:xfrm>
          </p:grpSpPr>
          <p:sp>
            <p:nvSpPr>
              <p:cNvPr id="73" name="Oval 72"/>
              <p:cNvSpPr/>
              <p:nvPr/>
            </p:nvSpPr>
            <p:spPr>
              <a:xfrm>
                <a:off x="4434417" y="2582333"/>
                <a:ext cx="247650" cy="2476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4419600" y="2561167"/>
                <a:ext cx="283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</p:grpSp>
      <p:pic>
        <p:nvPicPr>
          <p:cNvPr id="4" name="Picture 3" descr="information-overload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653" y="565961"/>
            <a:ext cx="7568938" cy="5693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676293" y="5796630"/>
            <a:ext cx="5801297" cy="461665"/>
          </a:xfrm>
          <a:prstGeom prst="rect">
            <a:avLst/>
          </a:prstGeom>
          <a:solidFill>
            <a:schemeClr val="bg1">
              <a:lumMod val="75000"/>
              <a:alpha val="64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latin typeface="Euphemia UCAS"/>
                <a:cs typeface="Euphemia UCAS"/>
              </a:rPr>
              <a:t>Information overload is overwhelming!</a:t>
            </a:r>
            <a:endParaRPr lang="en-US" sz="2400" dirty="0">
              <a:latin typeface="Euphemia UCAS"/>
              <a:cs typeface="Euphemia UCAS"/>
            </a:endParaRPr>
          </a:p>
        </p:txBody>
      </p:sp>
    </p:spTree>
    <p:extLst>
      <p:ext uri="{BB962C8B-B14F-4D97-AF65-F5344CB8AC3E}">
        <p14:creationId xmlns:p14="http://schemas.microsoft.com/office/powerpoint/2010/main" val="2937248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18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0080" y="1486820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Apple LiGothic Medium"/>
                <a:ea typeface="Apple LiGothic Medium"/>
                <a:cs typeface="Apple LiGothic Medium"/>
              </a:rPr>
              <a:t>Value No</a:t>
            </a:r>
            <a:r>
              <a:rPr lang="en-US" sz="3200" b="1" dirty="0">
                <a:solidFill>
                  <a:schemeClr val="accent3">
                    <a:lumMod val="90000"/>
                    <a:lumOff val="10000"/>
                  </a:schemeClr>
                </a:solidFill>
                <a:latin typeface="Apple LiGothic Medium"/>
                <a:ea typeface="Apple LiGothic Medium"/>
                <a:cs typeface="Apple LiGothic Medium"/>
              </a:rPr>
              <a:t>.1: </a:t>
            </a:r>
            <a:endParaRPr lang="en-US" sz="3200" b="1" dirty="0">
              <a:latin typeface="Apple LiGothic Medium"/>
              <a:ea typeface="Apple LiGothic Medium"/>
              <a:cs typeface="Apple LiGothic Medium"/>
            </a:endParaRPr>
          </a:p>
        </p:txBody>
      </p:sp>
      <p:pic>
        <p:nvPicPr>
          <p:cNvPr id="10" name="Picture 9" descr="Clear water-3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103961" y="1400772"/>
            <a:ext cx="3469951" cy="4631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" name="Title 1"/>
          <p:cNvSpPr>
            <a:spLocks noGrp="1"/>
          </p:cNvSpPr>
          <p:nvPr>
            <p:ph type="title"/>
          </p:nvPr>
        </p:nvSpPr>
        <p:spPr>
          <a:xfrm>
            <a:off x="640080" y="2413081"/>
            <a:ext cx="3854339" cy="1828435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Curation reduces information overload </a:t>
            </a:r>
            <a:b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</a:br>
            <a: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by providing </a:t>
            </a:r>
            <a:b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</a:br>
            <a:r>
              <a:rPr lang="en-US" sz="2800" dirty="0">
                <a:solidFill>
                  <a:srgbClr val="EF7F2C"/>
                </a:solidFill>
                <a:latin typeface="Gill Sans"/>
                <a:ea typeface="Hiragino Sans GB W6"/>
                <a:cs typeface="Gill Sans"/>
              </a:rPr>
              <a:t>filtered</a:t>
            </a:r>
            <a:r>
              <a:rPr lang="en-US" sz="3600" dirty="0" smtClean="0">
                <a:solidFill>
                  <a:srgbClr val="EF7F2C"/>
                </a:solidFill>
                <a:latin typeface="Gill Sans"/>
                <a:ea typeface="Hiragino Sans GB W6"/>
                <a:cs typeface="Gill Sans"/>
              </a:rPr>
              <a:t> </a:t>
            </a:r>
            <a:r>
              <a:rPr lang="en-US" sz="2800" dirty="0">
                <a:solidFill>
                  <a:srgbClr val="EF7F2C"/>
                </a:solidFill>
                <a:latin typeface="Gill Sans"/>
                <a:ea typeface="Hiragino Sans GB W6"/>
                <a:cs typeface="Gill Sans"/>
              </a:rPr>
              <a:t>information</a:t>
            </a:r>
            <a: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.</a:t>
            </a:r>
            <a:endParaRPr lang="en-US" sz="2400" dirty="0">
              <a:solidFill>
                <a:schemeClr val="accent3">
                  <a:lumMod val="90000"/>
                  <a:lumOff val="10000"/>
                </a:schemeClr>
              </a:solidFill>
              <a:latin typeface="Gill Sans"/>
              <a:ea typeface="Hiragino Sans GB W6"/>
              <a:cs typeface="Gill Sans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640080" y="182880"/>
            <a:ext cx="7927848" cy="290792"/>
            <a:chOff x="404285" y="157035"/>
            <a:chExt cx="8274048" cy="290792"/>
          </a:xfrm>
        </p:grpSpPr>
        <p:grpSp>
          <p:nvGrpSpPr>
            <p:cNvPr id="25" name="Group 24"/>
            <p:cNvGrpSpPr/>
            <p:nvPr/>
          </p:nvGrpSpPr>
          <p:grpSpPr>
            <a:xfrm>
              <a:off x="404285" y="170828"/>
              <a:ext cx="8274048" cy="276999"/>
              <a:chOff x="457200" y="520067"/>
              <a:chExt cx="8274048" cy="276999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457200" y="655903"/>
                <a:ext cx="8274048" cy="2143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3" name="Group 32"/>
              <p:cNvGrpSpPr/>
              <p:nvPr/>
            </p:nvGrpSpPr>
            <p:grpSpPr>
              <a:xfrm>
                <a:off x="7436980" y="520067"/>
                <a:ext cx="283633" cy="276999"/>
                <a:chOff x="5239882" y="2414480"/>
                <a:chExt cx="283633" cy="276999"/>
              </a:xfrm>
            </p:grpSpPr>
            <p:sp>
              <p:nvSpPr>
                <p:cNvPr id="35" name="Oval 34"/>
                <p:cNvSpPr/>
                <p:nvPr/>
              </p:nvSpPr>
              <p:spPr>
                <a:xfrm>
                  <a:off x="5250465" y="2431132"/>
                  <a:ext cx="247650" cy="24765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6" name="TextBox 35"/>
                <p:cNvSpPr txBox="1"/>
                <p:nvPr/>
              </p:nvSpPr>
              <p:spPr>
                <a:xfrm>
                  <a:off x="5239882" y="2414480"/>
                  <a:ext cx="283633" cy="276999"/>
                </a:xfrm>
                <a:prstGeom prst="rect">
                  <a:avLst/>
                </a:prstGeom>
                <a:noFill/>
                <a:ln>
                  <a:solidFill>
                    <a:srgbClr val="FF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B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4" name="Pentagon 33"/>
              <p:cNvSpPr/>
              <p:nvPr/>
            </p:nvSpPr>
            <p:spPr>
              <a:xfrm>
                <a:off x="457200" y="520067"/>
                <a:ext cx="2125133" cy="276999"/>
              </a:xfrm>
              <a:prstGeom prst="homePlate">
                <a:avLst/>
              </a:prstGeom>
              <a:ln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1200" dirty="0" smtClean="0">
                    <a:solidFill>
                      <a:schemeClr val="accent6"/>
                    </a:solidFill>
                    <a:latin typeface="Corbel"/>
                    <a:cs typeface="Corbel"/>
                  </a:rPr>
                  <a:t>Value</a:t>
                </a:r>
                <a:r>
                  <a:rPr lang="en-US" sz="1200" dirty="0" smtClean="0">
                    <a:solidFill>
                      <a:schemeClr val="accent6"/>
                    </a:solidFill>
                    <a:latin typeface="Corbel"/>
                    <a:cs typeface="Corbel"/>
                  </a:rPr>
                  <a:t> of Content Curation</a:t>
                </a:r>
                <a:endParaRPr lang="en-US" sz="1200" dirty="0">
                  <a:solidFill>
                    <a:schemeClr val="accent6"/>
                  </a:solidFill>
                  <a:latin typeface="Corbel"/>
                  <a:cs typeface="Corbel"/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103258" y="157035"/>
              <a:ext cx="283633" cy="276999"/>
              <a:chOff x="5532967" y="2414480"/>
              <a:chExt cx="283633" cy="276999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5543550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5532967" y="2414480"/>
                <a:ext cx="2836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A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662648" y="161037"/>
              <a:ext cx="283633" cy="276999"/>
              <a:chOff x="4419600" y="2561167"/>
              <a:chExt cx="283633" cy="276999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4434417" y="2582333"/>
                <a:ext cx="247650" cy="2476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4419600" y="2561167"/>
                <a:ext cx="283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</p:grpSp>
      <p:sp>
        <p:nvSpPr>
          <p:cNvPr id="20" name="TextBox 19"/>
          <p:cNvSpPr txBox="1"/>
          <p:nvPr/>
        </p:nvSpPr>
        <p:spPr>
          <a:xfrm>
            <a:off x="640080" y="682047"/>
            <a:ext cx="79278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Constantia"/>
                <a:ea typeface="Apple LiGothic Medium"/>
                <a:cs typeface="Constantia"/>
              </a:rPr>
              <a:t>Hence come the values of content </a:t>
            </a:r>
            <a:r>
              <a:rPr lang="en-US" sz="2400" b="1" dirty="0" err="1" smtClean="0">
                <a:solidFill>
                  <a:schemeClr val="accent3">
                    <a:lumMod val="90000"/>
                    <a:lumOff val="10000"/>
                  </a:schemeClr>
                </a:solidFill>
                <a:latin typeface="Constantia"/>
                <a:ea typeface="Apple LiGothic Medium"/>
                <a:cs typeface="Constantia"/>
              </a:rPr>
              <a:t>curation</a:t>
            </a:r>
            <a:r>
              <a:rPr lang="en-US" sz="2400" b="1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Constantia"/>
                <a:ea typeface="Apple LiGothic Medium"/>
                <a:cs typeface="Constantia"/>
              </a:rPr>
              <a:t>.</a:t>
            </a:r>
            <a:endParaRPr lang="en-US" sz="2400" b="1" dirty="0">
              <a:latin typeface="Constantia"/>
              <a:ea typeface="Apple LiGothic Medium"/>
              <a:cs typeface="Constantia"/>
            </a:endParaRPr>
          </a:p>
        </p:txBody>
      </p:sp>
    </p:spTree>
    <p:extLst>
      <p:ext uri="{BB962C8B-B14F-4D97-AF65-F5344CB8AC3E}">
        <p14:creationId xmlns:p14="http://schemas.microsoft.com/office/powerpoint/2010/main" val="2276314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19</a:t>
            </a:fld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40080" y="2222590"/>
            <a:ext cx="3306958" cy="1828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Curation brings clarity to chaos by </a:t>
            </a:r>
            <a:r>
              <a:rPr lang="en-US" sz="2800" dirty="0">
                <a:solidFill>
                  <a:srgbClr val="EF7F2C"/>
                </a:solidFill>
                <a:latin typeface="Gill Sans"/>
                <a:ea typeface="Hiragino Sans GB W6"/>
                <a:cs typeface="Gill Sans"/>
              </a:rPr>
              <a:t>making</a:t>
            </a:r>
            <a:r>
              <a:rPr lang="en-US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 </a:t>
            </a:r>
            <a:r>
              <a:rPr lang="en-US" sz="2800" dirty="0">
                <a:solidFill>
                  <a:srgbClr val="EF7F2C"/>
                </a:solidFill>
                <a:latin typeface="Gill Sans"/>
                <a:ea typeface="Hiragino Sans GB W6"/>
                <a:cs typeface="Gill Sans"/>
              </a:rPr>
              <a:t>sense</a:t>
            </a:r>
            <a:r>
              <a:rPr lang="en-US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 </a:t>
            </a:r>
            <a:endParaRPr lang="en-US" sz="2400" dirty="0" smtClean="0">
              <a:solidFill>
                <a:schemeClr val="accent3">
                  <a:lumMod val="90000"/>
                  <a:lumOff val="10000"/>
                </a:schemeClr>
              </a:solidFill>
              <a:latin typeface="Gill Sans"/>
              <a:ea typeface="Hiragino Sans GB W6"/>
              <a:cs typeface="Gill Sans"/>
            </a:endParaRPr>
          </a:p>
          <a:p>
            <a:pPr algn="l"/>
            <a: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of information. </a:t>
            </a:r>
            <a:endParaRPr lang="en-US" sz="2400" dirty="0">
              <a:solidFill>
                <a:schemeClr val="accent3">
                  <a:lumMod val="90000"/>
                  <a:lumOff val="10000"/>
                </a:schemeClr>
              </a:solidFill>
              <a:latin typeface="Gill Sans"/>
              <a:ea typeface="Hiragino Sans GB W6"/>
              <a:cs typeface="Gill Sans"/>
            </a:endParaRPr>
          </a:p>
        </p:txBody>
      </p:sp>
      <p:pic>
        <p:nvPicPr>
          <p:cNvPr id="8" name="Picture 7" descr="Tea cup and tea leaves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6944" t="6850" r="6174" b="3437"/>
          <a:stretch/>
        </p:blipFill>
        <p:spPr>
          <a:xfrm>
            <a:off x="4174896" y="1946564"/>
            <a:ext cx="4756607" cy="3275984"/>
          </a:xfrm>
          <a:prstGeom prst="rect">
            <a:avLst/>
          </a:prstGeom>
          <a:effectLst>
            <a:reflection stA="17000" endPos="57000" dist="12700" dir="5400000" sy="-100000" algn="bl" rotWithShape="0"/>
          </a:effectLst>
        </p:spPr>
      </p:pic>
      <p:grpSp>
        <p:nvGrpSpPr>
          <p:cNvPr id="22" name="Group 21"/>
          <p:cNvGrpSpPr/>
          <p:nvPr/>
        </p:nvGrpSpPr>
        <p:grpSpPr>
          <a:xfrm>
            <a:off x="640080" y="182880"/>
            <a:ext cx="7927848" cy="290792"/>
            <a:chOff x="404285" y="157035"/>
            <a:chExt cx="8274048" cy="290792"/>
          </a:xfrm>
        </p:grpSpPr>
        <p:grpSp>
          <p:nvGrpSpPr>
            <p:cNvPr id="23" name="Group 22"/>
            <p:cNvGrpSpPr/>
            <p:nvPr/>
          </p:nvGrpSpPr>
          <p:grpSpPr>
            <a:xfrm>
              <a:off x="404285" y="170828"/>
              <a:ext cx="8274048" cy="276999"/>
              <a:chOff x="457200" y="520067"/>
              <a:chExt cx="8274048" cy="276999"/>
            </a:xfrm>
          </p:grpSpPr>
          <p:cxnSp>
            <p:nvCxnSpPr>
              <p:cNvPr id="30" name="Straight Connector 29"/>
              <p:cNvCxnSpPr/>
              <p:nvPr/>
            </p:nvCxnSpPr>
            <p:spPr>
              <a:xfrm>
                <a:off x="457200" y="655903"/>
                <a:ext cx="8274048" cy="2143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31" name="Group 30"/>
              <p:cNvGrpSpPr/>
              <p:nvPr/>
            </p:nvGrpSpPr>
            <p:grpSpPr>
              <a:xfrm>
                <a:off x="7436980" y="520067"/>
                <a:ext cx="283633" cy="276999"/>
                <a:chOff x="5239882" y="2414480"/>
                <a:chExt cx="283633" cy="276999"/>
              </a:xfrm>
            </p:grpSpPr>
            <p:sp>
              <p:nvSpPr>
                <p:cNvPr id="33" name="Oval 32"/>
                <p:cNvSpPr/>
                <p:nvPr/>
              </p:nvSpPr>
              <p:spPr>
                <a:xfrm>
                  <a:off x="5250465" y="2431132"/>
                  <a:ext cx="247650" cy="24765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4" name="TextBox 33"/>
                <p:cNvSpPr txBox="1"/>
                <p:nvPr/>
              </p:nvSpPr>
              <p:spPr>
                <a:xfrm>
                  <a:off x="5239882" y="2414480"/>
                  <a:ext cx="283633" cy="276999"/>
                </a:xfrm>
                <a:prstGeom prst="rect">
                  <a:avLst/>
                </a:prstGeom>
                <a:noFill/>
                <a:ln>
                  <a:solidFill>
                    <a:srgbClr val="FF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B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2" name="Pentagon 31"/>
              <p:cNvSpPr/>
              <p:nvPr/>
            </p:nvSpPr>
            <p:spPr>
              <a:xfrm>
                <a:off x="457200" y="520067"/>
                <a:ext cx="2125133" cy="276999"/>
              </a:xfrm>
              <a:prstGeom prst="homePlate">
                <a:avLst/>
              </a:prstGeom>
              <a:ln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1200" dirty="0" smtClean="0">
                    <a:solidFill>
                      <a:schemeClr val="accent6"/>
                    </a:solidFill>
                    <a:latin typeface="Corbel"/>
                    <a:cs typeface="Corbel"/>
                  </a:rPr>
                  <a:t>Value</a:t>
                </a:r>
                <a:r>
                  <a:rPr lang="en-US" sz="1200" dirty="0" smtClean="0">
                    <a:solidFill>
                      <a:schemeClr val="accent6"/>
                    </a:solidFill>
                    <a:latin typeface="Corbel"/>
                    <a:cs typeface="Corbel"/>
                  </a:rPr>
                  <a:t> of Content Curation</a:t>
                </a:r>
                <a:endParaRPr lang="en-US" sz="1200" dirty="0">
                  <a:solidFill>
                    <a:schemeClr val="accent6"/>
                  </a:solidFill>
                  <a:latin typeface="Corbel"/>
                  <a:cs typeface="Corbel"/>
                </a:endParaRPr>
              </a:p>
            </p:txBody>
          </p:sp>
        </p:grpSp>
        <p:grpSp>
          <p:nvGrpSpPr>
            <p:cNvPr id="24" name="Group 23"/>
            <p:cNvGrpSpPr/>
            <p:nvPr/>
          </p:nvGrpSpPr>
          <p:grpSpPr>
            <a:xfrm>
              <a:off x="7103258" y="157035"/>
              <a:ext cx="283633" cy="276999"/>
              <a:chOff x="5532967" y="2414480"/>
              <a:chExt cx="283633" cy="276999"/>
            </a:xfrm>
          </p:grpSpPr>
          <p:sp>
            <p:nvSpPr>
              <p:cNvPr id="28" name="Oval 27"/>
              <p:cNvSpPr/>
              <p:nvPr/>
            </p:nvSpPr>
            <p:spPr>
              <a:xfrm>
                <a:off x="5543550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5532967" y="2414480"/>
                <a:ext cx="2836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A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5" name="Group 24"/>
            <p:cNvGrpSpPr/>
            <p:nvPr/>
          </p:nvGrpSpPr>
          <p:grpSpPr>
            <a:xfrm>
              <a:off x="7662648" y="161037"/>
              <a:ext cx="283633" cy="276999"/>
              <a:chOff x="4419600" y="2561167"/>
              <a:chExt cx="283633" cy="27699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4434417" y="2582333"/>
                <a:ext cx="247650" cy="2476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4419600" y="2561167"/>
                <a:ext cx="283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</p:grpSp>
      <p:sp>
        <p:nvSpPr>
          <p:cNvPr id="35" name="TextBox 34"/>
          <p:cNvSpPr txBox="1"/>
          <p:nvPr/>
        </p:nvSpPr>
        <p:spPr>
          <a:xfrm>
            <a:off x="640080" y="1105819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Apple LiGothic Medium"/>
                <a:ea typeface="Apple LiGothic Medium"/>
                <a:cs typeface="Apple LiGothic Medium"/>
              </a:rPr>
              <a:t>Value No.2: </a:t>
            </a:r>
            <a:endParaRPr lang="en-US" sz="3200" b="1" dirty="0">
              <a:latin typeface="Apple LiGothic Medium"/>
              <a:ea typeface="Apple LiGothic Medium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5354575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77486"/>
              </p:ext>
            </p:extLst>
          </p:nvPr>
        </p:nvGraphicFramePr>
        <p:xfrm>
          <a:off x="1523998" y="1640409"/>
          <a:ext cx="6180669" cy="2900257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32383"/>
                <a:gridCol w="363569"/>
                <a:gridCol w="4984717"/>
              </a:tblGrid>
              <a:tr h="8572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baseline="0" dirty="0" smtClean="0">
                          <a:solidFill>
                            <a:schemeClr val="tx2"/>
                          </a:solidFill>
                          <a:latin typeface="Apple LiGothic Medium"/>
                          <a:ea typeface="Apple LiGothic Medium"/>
                          <a:cs typeface="Apple LiGothic Medium"/>
                        </a:rPr>
                        <a:t>Concept of Content Curation</a:t>
                      </a:r>
                      <a:endParaRPr lang="en-US" sz="2800" dirty="0">
                        <a:solidFill>
                          <a:schemeClr val="tx2"/>
                        </a:solidFill>
                        <a:latin typeface="Apple LiGothic Medium"/>
                        <a:ea typeface="Apple LiGothic Medium"/>
                        <a:cs typeface="Apple LiGothic Medium"/>
                      </a:endParaRPr>
                    </a:p>
                  </a:txBody>
                  <a:tcPr anchor="b"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78417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sz="2800" kern="1200" dirty="0" smtClean="0">
                          <a:solidFill>
                            <a:schemeClr val="tx2"/>
                          </a:solidFill>
                          <a:latin typeface="Apple LiGothic Medium"/>
                          <a:ea typeface="Apple LiGothic Medium"/>
                          <a:cs typeface="Apple LiGothic Medium"/>
                        </a:rPr>
                        <a:t>Models</a:t>
                      </a:r>
                      <a:r>
                        <a:rPr lang="en-US" sz="2800" kern="1200" baseline="0" dirty="0" smtClean="0">
                          <a:solidFill>
                            <a:schemeClr val="tx2"/>
                          </a:solidFill>
                          <a:latin typeface="Apple LiGothic Medium"/>
                          <a:ea typeface="Apple LiGothic Medium"/>
                          <a:cs typeface="Apple LiGothic Medium"/>
                        </a:rPr>
                        <a:t> of Content Curation</a:t>
                      </a:r>
                      <a:endParaRPr lang="en-US" sz="2800" kern="1200" dirty="0">
                        <a:solidFill>
                          <a:schemeClr val="tx2"/>
                        </a:solidFill>
                        <a:latin typeface="Apple LiGothic Medium"/>
                        <a:ea typeface="Apple LiGothic Medium"/>
                        <a:cs typeface="Apple LiGothic Medium"/>
                      </a:endParaRPr>
                    </a:p>
                  </a:txBody>
                  <a:tcPr anchor="b"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9375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en-US" altLang="zh-CN" sz="2800" kern="1200" dirty="0" smtClean="0">
                          <a:solidFill>
                            <a:schemeClr val="tx2"/>
                          </a:solidFill>
                          <a:latin typeface="Apple LiGothic Medium"/>
                          <a:ea typeface="Apple LiGothic Medium"/>
                          <a:cs typeface="Apple LiGothic Medium"/>
                        </a:rPr>
                        <a:t>Value</a:t>
                      </a:r>
                      <a:r>
                        <a:rPr lang="en-US" altLang="zh-CN" b="0" i="0" baseline="0" dirty="0" smtClean="0">
                          <a:latin typeface="Hiragino Sans GB W3"/>
                          <a:ea typeface="Hiragino Sans GB W3"/>
                          <a:cs typeface="Hiragino Sans GB W3"/>
                        </a:rPr>
                        <a:t> </a:t>
                      </a:r>
                      <a:r>
                        <a:rPr lang="en-US" altLang="zh-CN" sz="2800" kern="1200" dirty="0" smtClean="0">
                          <a:solidFill>
                            <a:schemeClr val="tx2"/>
                          </a:solidFill>
                          <a:latin typeface="Apple LiGothic Medium"/>
                          <a:ea typeface="Apple LiGothic Medium"/>
                          <a:cs typeface="Apple LiGothic Medium"/>
                        </a:rPr>
                        <a:t>of</a:t>
                      </a:r>
                      <a:r>
                        <a:rPr lang="en-US" altLang="zh-CN" b="0" i="0" baseline="0" dirty="0" smtClean="0">
                          <a:latin typeface="Hiragino Sans GB W3"/>
                          <a:ea typeface="Hiragino Sans GB W3"/>
                          <a:cs typeface="Hiragino Sans GB W3"/>
                        </a:rPr>
                        <a:t> </a:t>
                      </a:r>
                      <a:r>
                        <a:rPr lang="en-US" altLang="zh-CN" sz="2800" kern="1200" dirty="0" smtClean="0">
                          <a:solidFill>
                            <a:schemeClr val="tx2"/>
                          </a:solidFill>
                          <a:latin typeface="Apple LiGothic Medium"/>
                          <a:ea typeface="Apple LiGothic Medium"/>
                          <a:cs typeface="Apple LiGothic Medium"/>
                        </a:rPr>
                        <a:t>Content</a:t>
                      </a:r>
                      <a:r>
                        <a:rPr lang="en-US" altLang="zh-CN" b="0" i="0" baseline="0" dirty="0" smtClean="0">
                          <a:latin typeface="Hiragino Sans GB W3"/>
                          <a:ea typeface="Hiragino Sans GB W3"/>
                          <a:cs typeface="Hiragino Sans GB W3"/>
                        </a:rPr>
                        <a:t> </a:t>
                      </a:r>
                      <a:r>
                        <a:rPr lang="en-US" altLang="zh-CN" sz="2800" kern="1200" dirty="0" smtClean="0">
                          <a:solidFill>
                            <a:schemeClr val="tx2"/>
                          </a:solidFill>
                          <a:latin typeface="Apple LiGothic Medium"/>
                          <a:ea typeface="Apple LiGothic Medium"/>
                          <a:cs typeface="Apple LiGothic Medium"/>
                        </a:rPr>
                        <a:t>Curation</a:t>
                      </a:r>
                      <a:endParaRPr lang="en-US" sz="2800" kern="1200" dirty="0">
                        <a:solidFill>
                          <a:schemeClr val="tx2"/>
                        </a:solidFill>
                        <a:latin typeface="Apple LiGothic Medium"/>
                        <a:ea typeface="Apple LiGothic Medium"/>
                        <a:cs typeface="Apple LiGothic Medium"/>
                      </a:endParaRPr>
                    </a:p>
                  </a:txBody>
                  <a:tcPr anchor="b"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lnT w="19050" cap="flat" cmpd="sng" algn="ctr">
                      <a:solidFill>
                        <a:prstClr val="white">
                          <a:lumMod val="50000"/>
                        </a:prstClr>
                      </a:solidFill>
                      <a:prstDash val="sysDot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3998" y="2095519"/>
            <a:ext cx="367499" cy="369332"/>
          </a:xfrm>
          <a:prstGeom prst="rect">
            <a:avLst/>
          </a:prstGeom>
          <a:solidFill>
            <a:schemeClr val="accent6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523998" y="2987694"/>
            <a:ext cx="36749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B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3998" y="3767686"/>
            <a:ext cx="367499" cy="36933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07758" y="604331"/>
            <a:ext cx="218521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36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Hiragino Sans GB W6"/>
                <a:ea typeface="Hiragino Sans GB W6"/>
                <a:cs typeface="Hiragino Sans GB W6"/>
              </a:rPr>
              <a:t>Content</a:t>
            </a:r>
            <a:endParaRPr lang="en-US" sz="3600" dirty="0">
              <a:solidFill>
                <a:schemeClr val="accent3">
                  <a:lumMod val="90000"/>
                  <a:lumOff val="10000"/>
                </a:schemeClr>
              </a:solidFill>
              <a:latin typeface="Hiragino Sans GB W6"/>
              <a:ea typeface="Hiragino Sans GB W6"/>
              <a:cs typeface="Hiragino Sans GB W6"/>
            </a:endParaRPr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23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20</a:t>
            </a:fld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40080" y="2233540"/>
            <a:ext cx="3558754" cy="182843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Curation </a:t>
            </a:r>
            <a: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extends </a:t>
            </a:r>
          </a:p>
          <a:p>
            <a:pPr algn="l"/>
            <a: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the </a:t>
            </a:r>
            <a:r>
              <a:rPr lang="en-US" sz="2800" dirty="0">
                <a:solidFill>
                  <a:srgbClr val="EF7F2C"/>
                </a:solidFill>
                <a:latin typeface="Gill Sans"/>
                <a:ea typeface="Hiragino Sans GB W6"/>
                <a:cs typeface="Gill Sans"/>
              </a:rPr>
              <a:t>shelf</a:t>
            </a:r>
            <a:r>
              <a:rPr lang="en-US" sz="3600" dirty="0" smtClean="0">
                <a:solidFill>
                  <a:srgbClr val="EF7F2C"/>
                </a:solidFill>
                <a:latin typeface="Gill Sans"/>
                <a:ea typeface="Hiragino Sans GB W6"/>
                <a:cs typeface="Gill Sans"/>
              </a:rPr>
              <a:t> </a:t>
            </a:r>
            <a:r>
              <a:rPr lang="en-US" sz="2800" dirty="0">
                <a:solidFill>
                  <a:srgbClr val="EF7F2C"/>
                </a:solidFill>
                <a:latin typeface="Gill Sans"/>
                <a:ea typeface="Hiragino Sans GB W6"/>
                <a:cs typeface="Gill Sans"/>
              </a:rPr>
              <a:t>life</a:t>
            </a:r>
            <a:r>
              <a:rPr lang="en-US" sz="3600" dirty="0" smtClean="0">
                <a:solidFill>
                  <a:srgbClr val="EF7F2C"/>
                </a:solidFill>
                <a:latin typeface="Gill Sans"/>
                <a:ea typeface="Hiragino Sans GB W6"/>
                <a:cs typeface="Gill Sans"/>
              </a:rPr>
              <a:t> </a:t>
            </a:r>
            <a:endParaRPr lang="en-US" sz="2400" dirty="0" smtClean="0">
              <a:solidFill>
                <a:srgbClr val="EF7F2C"/>
              </a:solidFill>
              <a:latin typeface="Gill Sans"/>
              <a:ea typeface="Hiragino Sans GB W6"/>
              <a:cs typeface="Gill Sans"/>
            </a:endParaRPr>
          </a:p>
          <a:p>
            <a:pPr algn="l"/>
            <a: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of information. </a:t>
            </a:r>
            <a:endParaRPr lang="en-US" sz="2400" dirty="0">
              <a:solidFill>
                <a:schemeClr val="accent3">
                  <a:lumMod val="90000"/>
                  <a:lumOff val="10000"/>
                </a:schemeClr>
              </a:solidFill>
              <a:latin typeface="Gill Sans"/>
              <a:ea typeface="Hiragino Sans GB W6"/>
              <a:cs typeface="Gill Sans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640080" y="182880"/>
            <a:ext cx="7927848" cy="290792"/>
            <a:chOff x="404285" y="157035"/>
            <a:chExt cx="8274048" cy="290792"/>
          </a:xfrm>
        </p:grpSpPr>
        <p:grpSp>
          <p:nvGrpSpPr>
            <p:cNvPr id="34" name="Group 33"/>
            <p:cNvGrpSpPr/>
            <p:nvPr/>
          </p:nvGrpSpPr>
          <p:grpSpPr>
            <a:xfrm>
              <a:off x="404285" y="170828"/>
              <a:ext cx="8274048" cy="276999"/>
              <a:chOff x="457200" y="520067"/>
              <a:chExt cx="8274048" cy="276999"/>
            </a:xfrm>
          </p:grpSpPr>
          <p:cxnSp>
            <p:nvCxnSpPr>
              <p:cNvPr id="44" name="Straight Connector 43"/>
              <p:cNvCxnSpPr/>
              <p:nvPr/>
            </p:nvCxnSpPr>
            <p:spPr>
              <a:xfrm>
                <a:off x="457200" y="655903"/>
                <a:ext cx="8274048" cy="2143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5" name="Group 44"/>
              <p:cNvGrpSpPr/>
              <p:nvPr/>
            </p:nvGrpSpPr>
            <p:grpSpPr>
              <a:xfrm>
                <a:off x="7436980" y="520067"/>
                <a:ext cx="283633" cy="276999"/>
                <a:chOff x="5239882" y="2414480"/>
                <a:chExt cx="283633" cy="276999"/>
              </a:xfrm>
            </p:grpSpPr>
            <p:sp>
              <p:nvSpPr>
                <p:cNvPr id="49" name="Oval 48"/>
                <p:cNvSpPr/>
                <p:nvPr/>
              </p:nvSpPr>
              <p:spPr>
                <a:xfrm>
                  <a:off x="5250465" y="2431132"/>
                  <a:ext cx="247650" cy="24765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0" name="TextBox 49"/>
                <p:cNvSpPr txBox="1"/>
                <p:nvPr/>
              </p:nvSpPr>
              <p:spPr>
                <a:xfrm>
                  <a:off x="5239882" y="2414480"/>
                  <a:ext cx="283633" cy="276999"/>
                </a:xfrm>
                <a:prstGeom prst="rect">
                  <a:avLst/>
                </a:prstGeom>
                <a:noFill/>
                <a:ln>
                  <a:solidFill>
                    <a:srgbClr val="FF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B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8" name="Pentagon 47"/>
              <p:cNvSpPr/>
              <p:nvPr/>
            </p:nvSpPr>
            <p:spPr>
              <a:xfrm>
                <a:off x="457200" y="520067"/>
                <a:ext cx="2125133" cy="276999"/>
              </a:xfrm>
              <a:prstGeom prst="homePlate">
                <a:avLst/>
              </a:prstGeom>
              <a:ln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1200" dirty="0" smtClean="0">
                    <a:solidFill>
                      <a:schemeClr val="accent6"/>
                    </a:solidFill>
                    <a:latin typeface="Corbel"/>
                    <a:cs typeface="Corbel"/>
                  </a:rPr>
                  <a:t>Value</a:t>
                </a:r>
                <a:r>
                  <a:rPr lang="en-US" sz="1200" dirty="0" smtClean="0">
                    <a:solidFill>
                      <a:schemeClr val="accent6"/>
                    </a:solidFill>
                    <a:latin typeface="Corbel"/>
                    <a:cs typeface="Corbel"/>
                  </a:rPr>
                  <a:t> of Content Curation</a:t>
                </a:r>
                <a:endParaRPr lang="en-US" sz="1200" dirty="0">
                  <a:solidFill>
                    <a:schemeClr val="accent6"/>
                  </a:solidFill>
                  <a:latin typeface="Corbel"/>
                  <a:cs typeface="Corbel"/>
                </a:endParaRPr>
              </a:p>
            </p:txBody>
          </p:sp>
        </p:grpSp>
        <p:grpSp>
          <p:nvGrpSpPr>
            <p:cNvPr id="35" name="Group 34"/>
            <p:cNvGrpSpPr/>
            <p:nvPr/>
          </p:nvGrpSpPr>
          <p:grpSpPr>
            <a:xfrm>
              <a:off x="7103258" y="157035"/>
              <a:ext cx="283633" cy="276999"/>
              <a:chOff x="5532967" y="2414480"/>
              <a:chExt cx="283633" cy="276999"/>
            </a:xfrm>
          </p:grpSpPr>
          <p:sp>
            <p:nvSpPr>
              <p:cNvPr id="42" name="Oval 41"/>
              <p:cNvSpPr/>
              <p:nvPr/>
            </p:nvSpPr>
            <p:spPr>
              <a:xfrm>
                <a:off x="5543550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5532967" y="2414480"/>
                <a:ext cx="2836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A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7662648" y="161037"/>
              <a:ext cx="283633" cy="276999"/>
              <a:chOff x="4419600" y="2561167"/>
              <a:chExt cx="283633" cy="276999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4434417" y="2582333"/>
                <a:ext cx="247650" cy="2476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TextBox 40"/>
              <p:cNvSpPr txBox="1"/>
              <p:nvPr/>
            </p:nvSpPr>
            <p:spPr>
              <a:xfrm>
                <a:off x="4419600" y="2561167"/>
                <a:ext cx="283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</p:grpSp>
      <p:pic>
        <p:nvPicPr>
          <p:cNvPr id="51" name="Picture 50" descr="flower-Dieter Heinemann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46676" y="1072975"/>
            <a:ext cx="3840124" cy="5160948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640080" y="1105819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Apple LiGothic Medium"/>
                <a:ea typeface="Apple LiGothic Medium"/>
                <a:cs typeface="Apple LiGothic Medium"/>
              </a:rPr>
              <a:t>Value No.3: </a:t>
            </a:r>
            <a:endParaRPr lang="en-US" sz="3200" b="1" dirty="0">
              <a:latin typeface="Apple LiGothic Medium"/>
              <a:ea typeface="Apple LiGothic Medium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13177947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21</a:t>
            </a:fld>
            <a:endParaRPr lang="en-US"/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40079" y="1608105"/>
            <a:ext cx="3804655" cy="488703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altLang="zh-CN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For curators, </a:t>
            </a:r>
            <a:endParaRPr lang="en-US" sz="2400" dirty="0" smtClean="0">
              <a:solidFill>
                <a:schemeClr val="accent3">
                  <a:lumMod val="90000"/>
                  <a:lumOff val="10000"/>
                </a:schemeClr>
              </a:solidFill>
              <a:latin typeface="Gill Sans"/>
              <a:ea typeface="Hiragino Sans GB W6"/>
              <a:cs typeface="Gill Sans"/>
            </a:endParaRPr>
          </a:p>
          <a:p>
            <a:pPr algn="l"/>
            <a:r>
              <a:rPr lang="en-US" sz="2400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c</a:t>
            </a:r>
            <a:r>
              <a:rPr lang="en-US" sz="2400" dirty="0" err="1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uration</a:t>
            </a:r>
            <a: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 is an efficient way to build </a:t>
            </a:r>
            <a:r>
              <a:rPr lang="en-US" sz="2800" dirty="0">
                <a:solidFill>
                  <a:srgbClr val="EF7F2C"/>
                </a:solidFill>
                <a:latin typeface="Gill Sans"/>
                <a:ea typeface="Hiragino Sans GB W6"/>
                <a:cs typeface="Gill Sans"/>
              </a:rPr>
              <a:t>knowledge</a:t>
            </a:r>
            <a:r>
              <a:rPr lang="en-US" sz="20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, </a:t>
            </a:r>
            <a:r>
              <a:rPr lang="en-US" sz="2800" dirty="0">
                <a:solidFill>
                  <a:srgbClr val="EF7F2C"/>
                </a:solidFill>
                <a:latin typeface="Gill Sans"/>
                <a:ea typeface="Hiragino Sans GB W6"/>
                <a:cs typeface="Gill Sans"/>
              </a:rPr>
              <a:t>skills</a:t>
            </a:r>
            <a:r>
              <a:rPr lang="en-US" sz="20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, </a:t>
            </a:r>
            <a:r>
              <a:rPr lang="en-US" sz="2800" dirty="0">
                <a:solidFill>
                  <a:srgbClr val="EF7F2C"/>
                </a:solidFill>
                <a:latin typeface="Gill Sans"/>
                <a:ea typeface="Hiragino Sans GB W6"/>
                <a:cs typeface="Gill Sans"/>
              </a:rPr>
              <a:t>thought</a:t>
            </a:r>
            <a:r>
              <a:rPr lang="en-US" sz="3200" dirty="0" smtClean="0">
                <a:solidFill>
                  <a:srgbClr val="EF7F2C"/>
                </a:solidFill>
                <a:latin typeface="Gill Sans"/>
                <a:ea typeface="Hiragino Sans GB W6"/>
                <a:cs typeface="Gill Sans"/>
              </a:rPr>
              <a:t> </a:t>
            </a:r>
            <a:r>
              <a:rPr lang="en-US" sz="20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 </a:t>
            </a:r>
            <a:r>
              <a:rPr lang="en-US" sz="2800" dirty="0">
                <a:solidFill>
                  <a:srgbClr val="EF7F2C"/>
                </a:solidFill>
                <a:latin typeface="Gill Sans"/>
                <a:ea typeface="Hiragino Sans GB W6"/>
                <a:cs typeface="Gill Sans"/>
              </a:rPr>
              <a:t>leadership</a:t>
            </a:r>
            <a:r>
              <a:rPr lang="en-US" sz="3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 </a:t>
            </a:r>
          </a:p>
          <a:p>
            <a:pPr algn="l"/>
            <a: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and</a:t>
            </a:r>
            <a:r>
              <a:rPr lang="en-US" sz="32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 </a:t>
            </a:r>
            <a:r>
              <a:rPr lang="en-US" sz="2800" dirty="0">
                <a:solidFill>
                  <a:srgbClr val="EF7F2C"/>
                </a:solidFill>
                <a:latin typeface="Gill Sans"/>
                <a:ea typeface="Hiragino Sans GB W6"/>
                <a:cs typeface="Gill Sans"/>
              </a:rPr>
              <a:t>network</a:t>
            </a:r>
            <a:r>
              <a:rPr lang="en-US" sz="36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.</a:t>
            </a:r>
          </a:p>
          <a:p>
            <a:pPr algn="l"/>
            <a:endParaRPr lang="en-US" sz="2400" dirty="0" smtClean="0">
              <a:solidFill>
                <a:schemeClr val="accent3">
                  <a:lumMod val="90000"/>
                  <a:lumOff val="10000"/>
                </a:schemeClr>
              </a:solidFill>
              <a:latin typeface="Gill Sans"/>
              <a:ea typeface="Hiragino Sans GB W6"/>
              <a:cs typeface="Gill Sans"/>
            </a:endParaRPr>
          </a:p>
          <a:p>
            <a:pPr algn="l"/>
            <a: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For organizations,</a:t>
            </a:r>
          </a:p>
          <a:p>
            <a:pPr algn="l"/>
            <a:r>
              <a:rPr lang="en-US" sz="2400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c</a:t>
            </a:r>
            <a:r>
              <a:rPr lang="en-US" sz="2400" dirty="0" err="1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uration</a:t>
            </a:r>
            <a: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 helps build </a:t>
            </a:r>
            <a:r>
              <a:rPr lang="en-US" sz="2800" dirty="0" smtClean="0">
                <a:solidFill>
                  <a:schemeClr val="accent6"/>
                </a:solidFill>
                <a:latin typeface="Gill Sans"/>
                <a:ea typeface="Hiragino Sans GB W6"/>
                <a:cs typeface="Gill Sans"/>
              </a:rPr>
              <a:t>staff expertise</a:t>
            </a:r>
            <a: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, improve </a:t>
            </a:r>
            <a:r>
              <a:rPr lang="en-US" sz="2800" dirty="0" smtClean="0">
                <a:solidFill>
                  <a:srgbClr val="EF7F2C"/>
                </a:solidFill>
                <a:latin typeface="Gill Sans"/>
                <a:ea typeface="Hiragino Sans GB W6"/>
                <a:cs typeface="Gill Sans"/>
              </a:rPr>
              <a:t>banding</a:t>
            </a:r>
            <a: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 and increase </a:t>
            </a:r>
            <a:r>
              <a:rPr lang="en-US" sz="2800" dirty="0" smtClean="0">
                <a:solidFill>
                  <a:srgbClr val="EF7F2C"/>
                </a:solidFill>
                <a:latin typeface="Gill Sans"/>
                <a:ea typeface="Hiragino Sans GB W6"/>
                <a:cs typeface="Gill Sans"/>
              </a:rPr>
              <a:t>impact</a:t>
            </a:r>
            <a: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!</a:t>
            </a:r>
            <a:endParaRPr lang="en-US" sz="2400" dirty="0">
              <a:solidFill>
                <a:schemeClr val="accent3">
                  <a:lumMod val="90000"/>
                  <a:lumOff val="10000"/>
                </a:schemeClr>
              </a:solidFill>
              <a:latin typeface="Gill Sans"/>
              <a:ea typeface="Hiragino Sans GB W6"/>
              <a:cs typeface="Gill Sans"/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640080" y="182880"/>
            <a:ext cx="7927848" cy="290792"/>
            <a:chOff x="404285" y="157035"/>
            <a:chExt cx="8274048" cy="290792"/>
          </a:xfrm>
        </p:grpSpPr>
        <p:grpSp>
          <p:nvGrpSpPr>
            <p:cNvPr id="21" name="Group 20"/>
            <p:cNvGrpSpPr/>
            <p:nvPr/>
          </p:nvGrpSpPr>
          <p:grpSpPr>
            <a:xfrm>
              <a:off x="404285" y="170828"/>
              <a:ext cx="8274048" cy="276999"/>
              <a:chOff x="457200" y="520067"/>
              <a:chExt cx="8274048" cy="276999"/>
            </a:xfrm>
          </p:grpSpPr>
          <p:cxnSp>
            <p:nvCxnSpPr>
              <p:cNvPr id="28" name="Straight Connector 27"/>
              <p:cNvCxnSpPr/>
              <p:nvPr/>
            </p:nvCxnSpPr>
            <p:spPr>
              <a:xfrm>
                <a:off x="457200" y="655903"/>
                <a:ext cx="8274048" cy="2143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29" name="Group 28"/>
              <p:cNvGrpSpPr/>
              <p:nvPr/>
            </p:nvGrpSpPr>
            <p:grpSpPr>
              <a:xfrm>
                <a:off x="7436980" y="520067"/>
                <a:ext cx="283633" cy="276999"/>
                <a:chOff x="5239882" y="2414480"/>
                <a:chExt cx="283633" cy="276999"/>
              </a:xfrm>
            </p:grpSpPr>
            <p:sp>
              <p:nvSpPr>
                <p:cNvPr id="31" name="Oval 30"/>
                <p:cNvSpPr/>
                <p:nvPr/>
              </p:nvSpPr>
              <p:spPr>
                <a:xfrm>
                  <a:off x="5250465" y="2431132"/>
                  <a:ext cx="247650" cy="24765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32" name="TextBox 31"/>
                <p:cNvSpPr txBox="1"/>
                <p:nvPr/>
              </p:nvSpPr>
              <p:spPr>
                <a:xfrm>
                  <a:off x="5239882" y="2414480"/>
                  <a:ext cx="283633" cy="276999"/>
                </a:xfrm>
                <a:prstGeom prst="rect">
                  <a:avLst/>
                </a:prstGeom>
                <a:noFill/>
                <a:ln>
                  <a:solidFill>
                    <a:srgbClr val="FF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B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30" name="Pentagon 29"/>
              <p:cNvSpPr/>
              <p:nvPr/>
            </p:nvSpPr>
            <p:spPr>
              <a:xfrm>
                <a:off x="457200" y="520067"/>
                <a:ext cx="2125133" cy="276999"/>
              </a:xfrm>
              <a:prstGeom prst="homePlate">
                <a:avLst/>
              </a:prstGeom>
              <a:ln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1200" dirty="0" smtClean="0">
                    <a:solidFill>
                      <a:schemeClr val="accent6"/>
                    </a:solidFill>
                    <a:latin typeface="Corbel"/>
                    <a:cs typeface="Corbel"/>
                  </a:rPr>
                  <a:t>Value</a:t>
                </a:r>
                <a:r>
                  <a:rPr lang="en-US" sz="1200" dirty="0" smtClean="0">
                    <a:solidFill>
                      <a:schemeClr val="accent6"/>
                    </a:solidFill>
                    <a:latin typeface="Corbel"/>
                    <a:cs typeface="Corbel"/>
                  </a:rPr>
                  <a:t> of Content Curation</a:t>
                </a:r>
                <a:endParaRPr lang="en-US" sz="1200" dirty="0">
                  <a:solidFill>
                    <a:schemeClr val="accent6"/>
                  </a:solidFill>
                  <a:latin typeface="Corbel"/>
                  <a:cs typeface="Corbel"/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103258" y="157035"/>
              <a:ext cx="283633" cy="276999"/>
              <a:chOff x="5532967" y="2414480"/>
              <a:chExt cx="283633" cy="276999"/>
            </a:xfrm>
          </p:grpSpPr>
          <p:sp>
            <p:nvSpPr>
              <p:cNvPr id="26" name="Oval 25"/>
              <p:cNvSpPr/>
              <p:nvPr/>
            </p:nvSpPr>
            <p:spPr>
              <a:xfrm>
                <a:off x="5543550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7" name="TextBox 26"/>
              <p:cNvSpPr txBox="1"/>
              <p:nvPr/>
            </p:nvSpPr>
            <p:spPr>
              <a:xfrm>
                <a:off x="5532967" y="2414480"/>
                <a:ext cx="2836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A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662648" y="161037"/>
              <a:ext cx="283633" cy="276999"/>
              <a:chOff x="4419600" y="2561167"/>
              <a:chExt cx="283633" cy="276999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4434417" y="2582333"/>
                <a:ext cx="247650" cy="2476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5" name="TextBox 24"/>
              <p:cNvSpPr txBox="1"/>
              <p:nvPr/>
            </p:nvSpPr>
            <p:spPr>
              <a:xfrm>
                <a:off x="4419600" y="2561167"/>
                <a:ext cx="283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</p:grpSp>
      <p:pic>
        <p:nvPicPr>
          <p:cNvPr id="4" name="Picture 3" descr="Person Blank.jpg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956" b="100000" l="7031" r="89941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20880" t="13963" r="9113"/>
          <a:stretch/>
        </p:blipFill>
        <p:spPr>
          <a:xfrm>
            <a:off x="4580523" y="1497655"/>
            <a:ext cx="4561890" cy="43262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 rot="21420432">
            <a:off x="5327583" y="2393328"/>
            <a:ext cx="31139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EF7F2C"/>
                </a:solidFill>
                <a:latin typeface="Chalkboard"/>
                <a:cs typeface="Chalkboard"/>
              </a:rPr>
              <a:t>You are what you curate.</a:t>
            </a:r>
            <a:endParaRPr lang="en-US" sz="2000" dirty="0">
              <a:solidFill>
                <a:srgbClr val="EF7F2C"/>
              </a:solidFill>
              <a:latin typeface="Chalkboard"/>
              <a:cs typeface="Chalkboard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640080" y="912879"/>
            <a:ext cx="196720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Apple LiGothic Medium"/>
                <a:ea typeface="Apple LiGothic Medium"/>
                <a:cs typeface="Apple LiGothic Medium"/>
              </a:rPr>
              <a:t>Value No.4: </a:t>
            </a:r>
            <a:endParaRPr lang="en-US" sz="3200" b="1" dirty="0">
              <a:latin typeface="Apple LiGothic Medium"/>
              <a:ea typeface="Apple LiGothic Medium"/>
              <a:cs typeface="Apple LiGothic Medium"/>
            </a:endParaRPr>
          </a:p>
        </p:txBody>
      </p:sp>
    </p:spTree>
    <p:extLst>
      <p:ext uri="{BB962C8B-B14F-4D97-AF65-F5344CB8AC3E}">
        <p14:creationId xmlns:p14="http://schemas.microsoft.com/office/powerpoint/2010/main" val="3305267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22</a:t>
            </a:fld>
            <a:endParaRPr lang="en-US"/>
          </a:p>
        </p:txBody>
      </p:sp>
      <p:sp>
        <p:nvSpPr>
          <p:cNvPr id="24" name="Slide Number Placeholder 1"/>
          <p:cNvSpPr txBox="1">
            <a:spLocks/>
          </p:cNvSpPr>
          <p:nvPr/>
        </p:nvSpPr>
        <p:spPr>
          <a:xfrm>
            <a:off x="6553630" y="63567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04F521-1219-1840-A475-7DEA393102B7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640080" y="3109599"/>
            <a:ext cx="3263678" cy="1554553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6"/>
                </a:solidFill>
                <a:latin typeface="Gill Sans"/>
                <a:ea typeface="Hiragino Sans GB W6"/>
                <a:cs typeface="Gill Sans"/>
              </a:rPr>
              <a:t>Be aware! </a:t>
            </a:r>
            <a:r>
              <a:rPr lang="en-US" sz="20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 </a:t>
            </a:r>
            <a:br>
              <a:rPr lang="en-US" sz="20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</a:br>
            <a: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There is good </a:t>
            </a:r>
            <a:r>
              <a:rPr lang="en-US" sz="2400" dirty="0" err="1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curation</a:t>
            </a:r>
            <a:r>
              <a:rPr lang="en-US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 </a:t>
            </a:r>
            <a: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and bad </a:t>
            </a:r>
            <a:r>
              <a:rPr lang="en-US" sz="2400" dirty="0" err="1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curation</a:t>
            </a:r>
            <a: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!</a:t>
            </a:r>
            <a:endParaRPr lang="en-US" sz="2400" dirty="0">
              <a:solidFill>
                <a:schemeClr val="accent3">
                  <a:lumMod val="90000"/>
                  <a:lumOff val="10000"/>
                </a:schemeClr>
              </a:solidFill>
              <a:latin typeface="Gill Sans"/>
              <a:ea typeface="Hiragino Sans GB W6"/>
              <a:cs typeface="Gill Sans"/>
            </a:endParaRP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95899" y="727538"/>
            <a:ext cx="4767339" cy="488230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535146" y="6003477"/>
            <a:ext cx="72891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Source: </a:t>
            </a:r>
            <a:r>
              <a:rPr lang="en-US" sz="1200" dirty="0" smtClean="0">
                <a:solidFill>
                  <a:schemeClr val="tx2"/>
                </a:solidFill>
                <a:hlinkClick r:id="rId3"/>
              </a:rPr>
              <a:t>Beth Kanter, Good Curaion vs Bad Curation </a:t>
            </a:r>
            <a:r>
              <a:rPr lang="en-US" sz="1200" dirty="0" smtClean="0">
                <a:solidFill>
                  <a:schemeClr val="tx2"/>
                </a:solidFill>
              </a:rPr>
              <a:t> , </a:t>
            </a:r>
            <a:r>
              <a:rPr lang="en-US" sz="1200" dirty="0">
                <a:solidFill>
                  <a:schemeClr val="tx2"/>
                </a:solidFill>
              </a:rPr>
              <a:t>http://</a:t>
            </a:r>
            <a:r>
              <a:rPr lang="en-US" sz="1200" dirty="0" err="1">
                <a:solidFill>
                  <a:schemeClr val="tx2"/>
                </a:solidFill>
              </a:rPr>
              <a:t>www.bethkanter.org</a:t>
            </a:r>
            <a:r>
              <a:rPr lang="en-US" sz="1200" dirty="0">
                <a:solidFill>
                  <a:schemeClr val="tx2"/>
                </a:solidFill>
              </a:rPr>
              <a:t>/good-</a:t>
            </a:r>
            <a:r>
              <a:rPr lang="en-US" sz="1200" dirty="0" err="1">
                <a:solidFill>
                  <a:schemeClr val="tx2"/>
                </a:solidFill>
              </a:rPr>
              <a:t>curation</a:t>
            </a:r>
            <a:r>
              <a:rPr lang="en-US" sz="1200" dirty="0">
                <a:solidFill>
                  <a:schemeClr val="tx2"/>
                </a:solidFill>
              </a:rPr>
              <a:t>-</a:t>
            </a:r>
            <a:r>
              <a:rPr lang="en-US" sz="1200" dirty="0" err="1">
                <a:solidFill>
                  <a:schemeClr val="tx2"/>
                </a:solidFill>
              </a:rPr>
              <a:t>vs</a:t>
            </a:r>
            <a:r>
              <a:rPr lang="en-US" sz="1200" dirty="0">
                <a:solidFill>
                  <a:schemeClr val="tx2"/>
                </a:solidFill>
              </a:rPr>
              <a:t>-bad-</a:t>
            </a:r>
            <a:r>
              <a:rPr lang="en-US" sz="1200" dirty="0" err="1">
                <a:solidFill>
                  <a:schemeClr val="tx2"/>
                </a:solidFill>
              </a:rPr>
              <a:t>curation</a:t>
            </a:r>
            <a:r>
              <a:rPr lang="en-US" sz="1200" dirty="0">
                <a:solidFill>
                  <a:schemeClr val="tx2"/>
                </a:solidFill>
              </a:rPr>
              <a:t>/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40080" y="1542252"/>
            <a:ext cx="266513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 smtClean="0">
                <a:solidFill>
                  <a:srgbClr val="EF7F2C"/>
                </a:solidFill>
                <a:latin typeface="Gill Sans"/>
                <a:cs typeface="Gill Sans"/>
              </a:rPr>
              <a:t>But………</a:t>
            </a:r>
            <a:endParaRPr lang="en-US" sz="4400" dirty="0">
              <a:solidFill>
                <a:srgbClr val="EF7F2C"/>
              </a:solidFill>
              <a:latin typeface="Gill Sans"/>
              <a:cs typeface="Gill Sans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640080" y="182880"/>
            <a:ext cx="7927848" cy="290792"/>
            <a:chOff x="404285" y="157035"/>
            <a:chExt cx="8274048" cy="290792"/>
          </a:xfrm>
        </p:grpSpPr>
        <p:grpSp>
          <p:nvGrpSpPr>
            <p:cNvPr id="29" name="Group 28"/>
            <p:cNvGrpSpPr/>
            <p:nvPr/>
          </p:nvGrpSpPr>
          <p:grpSpPr>
            <a:xfrm>
              <a:off x="404285" y="170828"/>
              <a:ext cx="8274048" cy="276999"/>
              <a:chOff x="457200" y="520067"/>
              <a:chExt cx="8274048" cy="276999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457200" y="655903"/>
                <a:ext cx="8274048" cy="2143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0" name="Group 39"/>
              <p:cNvGrpSpPr/>
              <p:nvPr/>
            </p:nvGrpSpPr>
            <p:grpSpPr>
              <a:xfrm>
                <a:off x="7436980" y="520067"/>
                <a:ext cx="283633" cy="276999"/>
                <a:chOff x="5239882" y="2414480"/>
                <a:chExt cx="283633" cy="276999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5250465" y="2431132"/>
                  <a:ext cx="247650" cy="24765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5239882" y="2414480"/>
                  <a:ext cx="283633" cy="276999"/>
                </a:xfrm>
                <a:prstGeom prst="rect">
                  <a:avLst/>
                </a:prstGeom>
                <a:noFill/>
                <a:ln>
                  <a:solidFill>
                    <a:srgbClr val="FF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B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Pentagon 40"/>
              <p:cNvSpPr/>
              <p:nvPr/>
            </p:nvSpPr>
            <p:spPr>
              <a:xfrm>
                <a:off x="457200" y="520067"/>
                <a:ext cx="2125133" cy="276999"/>
              </a:xfrm>
              <a:prstGeom prst="homePlate">
                <a:avLst/>
              </a:prstGeom>
              <a:ln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1200" dirty="0" smtClean="0">
                    <a:solidFill>
                      <a:schemeClr val="accent6"/>
                    </a:solidFill>
                    <a:latin typeface="Corbel"/>
                    <a:cs typeface="Corbel"/>
                  </a:rPr>
                  <a:t>Value</a:t>
                </a:r>
                <a:r>
                  <a:rPr lang="en-US" sz="1200" dirty="0" smtClean="0">
                    <a:solidFill>
                      <a:schemeClr val="accent6"/>
                    </a:solidFill>
                    <a:latin typeface="Corbel"/>
                    <a:cs typeface="Corbel"/>
                  </a:rPr>
                  <a:t> of Content Curation</a:t>
                </a:r>
                <a:endParaRPr lang="en-US" sz="1200" dirty="0">
                  <a:solidFill>
                    <a:schemeClr val="accent6"/>
                  </a:solidFill>
                  <a:latin typeface="Corbel"/>
                  <a:cs typeface="Corbel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103258" y="157035"/>
              <a:ext cx="283633" cy="276999"/>
              <a:chOff x="5532967" y="2414480"/>
              <a:chExt cx="283633" cy="276999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543550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532967" y="2414480"/>
                <a:ext cx="2836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A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662648" y="161037"/>
              <a:ext cx="283633" cy="276999"/>
              <a:chOff x="4419600" y="2561167"/>
              <a:chExt cx="283633" cy="276999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434417" y="2582333"/>
                <a:ext cx="247650" cy="2476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419600" y="2561167"/>
                <a:ext cx="283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76413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23</a:t>
            </a:fld>
            <a:endParaRPr lang="en-US"/>
          </a:p>
        </p:txBody>
      </p:sp>
      <p:sp>
        <p:nvSpPr>
          <p:cNvPr id="24" name="Slide Number Placeholder 1"/>
          <p:cNvSpPr txBox="1">
            <a:spLocks/>
          </p:cNvSpPr>
          <p:nvPr/>
        </p:nvSpPr>
        <p:spPr>
          <a:xfrm>
            <a:off x="6553630" y="6356766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5A04F521-1219-1840-A475-7DEA393102B7}" type="slidenum">
              <a:rPr lang="en-US" smtClean="0"/>
              <a:pPr/>
              <a:t>23</a:t>
            </a:fld>
            <a:endParaRPr lang="en-US"/>
          </a:p>
        </p:txBody>
      </p:sp>
      <p:grpSp>
        <p:nvGrpSpPr>
          <p:cNvPr id="28" name="Group 27"/>
          <p:cNvGrpSpPr/>
          <p:nvPr/>
        </p:nvGrpSpPr>
        <p:grpSpPr>
          <a:xfrm>
            <a:off x="640080" y="182880"/>
            <a:ext cx="7927848" cy="290792"/>
            <a:chOff x="404285" y="157035"/>
            <a:chExt cx="8274048" cy="290792"/>
          </a:xfrm>
        </p:grpSpPr>
        <p:grpSp>
          <p:nvGrpSpPr>
            <p:cNvPr id="29" name="Group 28"/>
            <p:cNvGrpSpPr/>
            <p:nvPr/>
          </p:nvGrpSpPr>
          <p:grpSpPr>
            <a:xfrm>
              <a:off x="404285" y="170828"/>
              <a:ext cx="8274048" cy="276999"/>
              <a:chOff x="457200" y="520067"/>
              <a:chExt cx="8274048" cy="276999"/>
            </a:xfrm>
          </p:grpSpPr>
          <p:cxnSp>
            <p:nvCxnSpPr>
              <p:cNvPr id="36" name="Straight Connector 35"/>
              <p:cNvCxnSpPr/>
              <p:nvPr/>
            </p:nvCxnSpPr>
            <p:spPr>
              <a:xfrm>
                <a:off x="457200" y="655903"/>
                <a:ext cx="8274048" cy="2143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0" name="Group 39"/>
              <p:cNvGrpSpPr/>
              <p:nvPr/>
            </p:nvGrpSpPr>
            <p:grpSpPr>
              <a:xfrm>
                <a:off x="7436980" y="520067"/>
                <a:ext cx="283633" cy="276999"/>
                <a:chOff x="5239882" y="2414480"/>
                <a:chExt cx="283633" cy="276999"/>
              </a:xfrm>
            </p:grpSpPr>
            <p:sp>
              <p:nvSpPr>
                <p:cNvPr id="42" name="Oval 41"/>
                <p:cNvSpPr/>
                <p:nvPr/>
              </p:nvSpPr>
              <p:spPr>
                <a:xfrm>
                  <a:off x="5250465" y="2431132"/>
                  <a:ext cx="247650" cy="24765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43" name="TextBox 42"/>
                <p:cNvSpPr txBox="1"/>
                <p:nvPr/>
              </p:nvSpPr>
              <p:spPr>
                <a:xfrm>
                  <a:off x="5239882" y="2414480"/>
                  <a:ext cx="283633" cy="276999"/>
                </a:xfrm>
                <a:prstGeom prst="rect">
                  <a:avLst/>
                </a:prstGeom>
                <a:noFill/>
                <a:ln>
                  <a:solidFill>
                    <a:srgbClr val="FF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B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1" name="Pentagon 40"/>
              <p:cNvSpPr/>
              <p:nvPr/>
            </p:nvSpPr>
            <p:spPr>
              <a:xfrm>
                <a:off x="457200" y="520067"/>
                <a:ext cx="2125133" cy="276999"/>
              </a:xfrm>
              <a:prstGeom prst="homePlate">
                <a:avLst/>
              </a:prstGeom>
              <a:ln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1200" dirty="0" smtClean="0">
                    <a:solidFill>
                      <a:schemeClr val="accent6"/>
                    </a:solidFill>
                    <a:latin typeface="Corbel"/>
                    <a:cs typeface="Corbel"/>
                  </a:rPr>
                  <a:t>Value</a:t>
                </a:r>
                <a:r>
                  <a:rPr lang="en-US" sz="1200" dirty="0" smtClean="0">
                    <a:solidFill>
                      <a:schemeClr val="accent6"/>
                    </a:solidFill>
                    <a:latin typeface="Corbel"/>
                    <a:cs typeface="Corbel"/>
                  </a:rPr>
                  <a:t> of Content Curation</a:t>
                </a:r>
                <a:endParaRPr lang="en-US" sz="1200" dirty="0">
                  <a:solidFill>
                    <a:schemeClr val="accent6"/>
                  </a:solidFill>
                  <a:latin typeface="Corbel"/>
                  <a:cs typeface="Corbel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7103258" y="157035"/>
              <a:ext cx="283633" cy="276999"/>
              <a:chOff x="5532967" y="2414480"/>
              <a:chExt cx="283633" cy="276999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5543550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5532967" y="2414480"/>
                <a:ext cx="2836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A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1" name="Group 30"/>
            <p:cNvGrpSpPr/>
            <p:nvPr/>
          </p:nvGrpSpPr>
          <p:grpSpPr>
            <a:xfrm>
              <a:off x="7662648" y="161037"/>
              <a:ext cx="283633" cy="276999"/>
              <a:chOff x="4419600" y="2561167"/>
              <a:chExt cx="283633" cy="276999"/>
            </a:xfrm>
          </p:grpSpPr>
          <p:sp>
            <p:nvSpPr>
              <p:cNvPr id="32" name="Oval 31"/>
              <p:cNvSpPr/>
              <p:nvPr/>
            </p:nvSpPr>
            <p:spPr>
              <a:xfrm>
                <a:off x="4434417" y="2582333"/>
                <a:ext cx="247650" cy="2476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4419600" y="2561167"/>
                <a:ext cx="283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</p:grpSp>
      <p:sp>
        <p:nvSpPr>
          <p:cNvPr id="4" name="Rectangle 3"/>
          <p:cNvSpPr/>
          <p:nvPr/>
        </p:nvSpPr>
        <p:spPr>
          <a:xfrm>
            <a:off x="2389698" y="936692"/>
            <a:ext cx="6178230" cy="28869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cs typeface="Gill Sans"/>
              </a:rPr>
              <a:t>The </a:t>
            </a:r>
            <a:r>
              <a:rPr lang="en-US" sz="2800" dirty="0">
                <a:solidFill>
                  <a:schemeClr val="accent6"/>
                </a:solidFill>
                <a:latin typeface="Gill Sans"/>
                <a:cs typeface="Gill Sans"/>
              </a:rPr>
              <a:t>key</a:t>
            </a:r>
            <a:r>
              <a:rPr lang="en-US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cs typeface="Gill Sans"/>
              </a:rPr>
              <a:t> </a:t>
            </a:r>
            <a:r>
              <a:rPr lang="en-US" sz="2800" dirty="0">
                <a:solidFill>
                  <a:schemeClr val="accent6"/>
                </a:solidFill>
                <a:latin typeface="Gill Sans"/>
                <a:cs typeface="Gill Sans"/>
              </a:rPr>
              <a:t>element</a:t>
            </a:r>
            <a:r>
              <a:rPr lang="en-US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cs typeface="Gill Sans"/>
              </a:rPr>
              <a:t> that makes </a:t>
            </a:r>
            <a:r>
              <a:rPr lang="en-US" sz="2400" dirty="0" err="1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cs typeface="Gill Sans"/>
              </a:rPr>
              <a:t>curation</a:t>
            </a:r>
            <a:r>
              <a:rPr lang="en-US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cs typeface="Gill Sans"/>
              </a:rPr>
              <a:t> work is the </a:t>
            </a:r>
            <a:r>
              <a:rPr lang="en-US" sz="2800" dirty="0">
                <a:solidFill>
                  <a:schemeClr val="accent6"/>
                </a:solidFill>
                <a:latin typeface="Gill Sans"/>
                <a:cs typeface="Gill Sans"/>
              </a:rPr>
              <a:t>competence</a:t>
            </a:r>
            <a:r>
              <a:rPr lang="en-US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cs typeface="Gill Sans"/>
              </a:rPr>
              <a:t> and </a:t>
            </a:r>
            <a:r>
              <a:rPr lang="en-US" sz="2800" dirty="0">
                <a:solidFill>
                  <a:schemeClr val="accent6"/>
                </a:solidFill>
                <a:latin typeface="Gill Sans"/>
                <a:cs typeface="Gill Sans"/>
              </a:rPr>
              <a:t>focus</a:t>
            </a:r>
            <a:r>
              <a:rPr lang="en-US" sz="2400" dirty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cs typeface="Gill Sans"/>
              </a:rPr>
              <a:t> of the curator and of the topic he has selected. Repeated efforts to create curated channels that mix and match broad and highly competitive topics are </a:t>
            </a:r>
            <a:r>
              <a:rPr lang="en-US" sz="2400" i="1" dirty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cs typeface="Gill Sans"/>
              </a:rPr>
              <a:t>bound to see a very short life</a:t>
            </a:r>
            <a: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cs typeface="Gill Sans"/>
              </a:rPr>
              <a:t>.</a:t>
            </a:r>
            <a:endParaRPr lang="en-US" sz="2400" dirty="0">
              <a:solidFill>
                <a:schemeClr val="accent3">
                  <a:lumMod val="90000"/>
                  <a:lumOff val="10000"/>
                </a:schemeClr>
              </a:solidFill>
              <a:latin typeface="Gill Sans"/>
              <a:cs typeface="Gill Sans"/>
            </a:endParaRPr>
          </a:p>
        </p:txBody>
      </p:sp>
      <p:grpSp>
        <p:nvGrpSpPr>
          <p:cNvPr id="20" name="Group 19"/>
          <p:cNvGrpSpPr/>
          <p:nvPr/>
        </p:nvGrpSpPr>
        <p:grpSpPr>
          <a:xfrm>
            <a:off x="6242703" y="4209843"/>
            <a:ext cx="2325225" cy="461665"/>
            <a:chOff x="2804583" y="3087774"/>
            <a:chExt cx="2325225" cy="461665"/>
          </a:xfrm>
        </p:grpSpPr>
        <p:sp>
          <p:nvSpPr>
            <p:cNvPr id="21" name="TextBox 20"/>
            <p:cNvSpPr txBox="1"/>
            <p:nvPr/>
          </p:nvSpPr>
          <p:spPr>
            <a:xfrm>
              <a:off x="3196166" y="3087774"/>
              <a:ext cx="19336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Lucida Grande"/>
                  <a:cs typeface="Lucida Grande"/>
                </a:rPr>
                <a:t>Robin Good</a:t>
              </a:r>
              <a:endParaRPr lang="en-US" sz="2400" dirty="0">
                <a:solidFill>
                  <a:schemeClr val="tx2"/>
                </a:solidFill>
                <a:latin typeface="Lucida Grande"/>
                <a:cs typeface="Lucida Grande"/>
              </a:endParaRPr>
            </a:p>
          </p:txBody>
        </p:sp>
        <p:cxnSp>
          <p:nvCxnSpPr>
            <p:cNvPr id="22" name="Straight Connector 21"/>
            <p:cNvCxnSpPr>
              <a:endCxn id="21" idx="1"/>
            </p:cNvCxnSpPr>
            <p:nvPr/>
          </p:nvCxnSpPr>
          <p:spPr>
            <a:xfrm>
              <a:off x="2804583" y="3312583"/>
              <a:ext cx="391583" cy="60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3" name="TextBox 22"/>
          <p:cNvSpPr txBox="1"/>
          <p:nvPr/>
        </p:nvSpPr>
        <p:spPr>
          <a:xfrm>
            <a:off x="6179452" y="4678512"/>
            <a:ext cx="2388476" cy="2923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2"/>
                </a:solidFill>
                <a:latin typeface="Lucida Grande"/>
                <a:cs typeface="Lucida Grande"/>
              </a:rPr>
              <a:t>Master of Content Curation</a:t>
            </a:r>
            <a:endParaRPr lang="en-US" sz="1300" dirty="0">
              <a:solidFill>
                <a:schemeClr val="tx2"/>
              </a:solidFill>
              <a:latin typeface="Lucida Grande"/>
              <a:cs typeface="Lucida Grande"/>
            </a:endParaRPr>
          </a:p>
        </p:txBody>
      </p:sp>
      <p:sp>
        <p:nvSpPr>
          <p:cNvPr id="26" name="TextBox 25"/>
          <p:cNvSpPr txBox="1"/>
          <p:nvPr/>
        </p:nvSpPr>
        <p:spPr>
          <a:xfrm rot="822324">
            <a:off x="4757153" y="3103446"/>
            <a:ext cx="6148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rgbClr val="666666"/>
                </a:solidFill>
                <a:latin typeface="Cooper Black"/>
                <a:cs typeface="Cooper Black"/>
              </a:rPr>
              <a:t>”</a:t>
            </a:r>
            <a:endParaRPr lang="en-US" sz="6000" dirty="0"/>
          </a:p>
        </p:txBody>
      </p:sp>
      <p:sp>
        <p:nvSpPr>
          <p:cNvPr id="27" name="Rectangle 26"/>
          <p:cNvSpPr/>
          <p:nvPr/>
        </p:nvSpPr>
        <p:spPr>
          <a:xfrm rot="888181">
            <a:off x="1915160" y="638540"/>
            <a:ext cx="614847" cy="1015663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dirty="0" smtClean="0">
                <a:solidFill>
                  <a:schemeClr val="tx2"/>
                </a:solidFill>
                <a:latin typeface="Cooper Black"/>
                <a:cs typeface="Cooper Black"/>
              </a:rPr>
              <a:t>“</a:t>
            </a:r>
            <a:endParaRPr lang="en-US" sz="6000" dirty="0"/>
          </a:p>
        </p:txBody>
      </p:sp>
      <p:pic>
        <p:nvPicPr>
          <p:cNvPr id="5" name="Picture 4" descr="RobinGood-756p-square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3868196"/>
            <a:ext cx="3008834" cy="300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856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24"/>
          <p:cNvSpPr txBox="1"/>
          <p:nvPr/>
        </p:nvSpPr>
        <p:spPr>
          <a:xfrm>
            <a:off x="5860776" y="2165001"/>
            <a:ext cx="29473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267209"/>
                </a:solidFill>
                <a:latin typeface="Gill Sans"/>
                <a:cs typeface="Gill Sans"/>
              </a:rPr>
              <a:t>Those who can, </a:t>
            </a:r>
            <a:r>
              <a:rPr lang="en-US" sz="1600" dirty="0" smtClean="0">
                <a:solidFill>
                  <a:schemeClr val="accent6"/>
                </a:solidFill>
                <a:latin typeface="Gill Sans"/>
                <a:cs typeface="Gill Sans"/>
              </a:rPr>
              <a:t>curate</a:t>
            </a:r>
            <a:r>
              <a:rPr lang="en-US" sz="1600" dirty="0" smtClean="0">
                <a:solidFill>
                  <a:srgbClr val="267209"/>
                </a:solidFill>
                <a:latin typeface="Gill Sans"/>
                <a:cs typeface="Gill Sans"/>
              </a:rPr>
              <a:t>. </a:t>
            </a:r>
          </a:p>
          <a:p>
            <a:r>
              <a:rPr lang="en-US" sz="1600" dirty="0" smtClean="0">
                <a:solidFill>
                  <a:srgbClr val="267209"/>
                </a:solidFill>
                <a:latin typeface="Gill Sans"/>
                <a:cs typeface="Gill Sans"/>
              </a:rPr>
              <a:t>Those who can’t, </a:t>
            </a:r>
            <a:r>
              <a:rPr lang="en-US" sz="1600" dirty="0" smtClean="0">
                <a:solidFill>
                  <a:srgbClr val="EF7F2C"/>
                </a:solidFill>
                <a:latin typeface="Gill Sans"/>
                <a:cs typeface="Gill Sans"/>
              </a:rPr>
              <a:t>review</a:t>
            </a:r>
            <a:r>
              <a:rPr lang="en-US" sz="1600" dirty="0" smtClean="0">
                <a:solidFill>
                  <a:srgbClr val="267209"/>
                </a:solidFill>
                <a:latin typeface="Gill Sans"/>
                <a:cs typeface="Gill Sans"/>
              </a:rPr>
              <a:t>. </a:t>
            </a:r>
          </a:p>
          <a:p>
            <a:r>
              <a:rPr lang="en-US" sz="1600" dirty="0" smtClean="0">
                <a:solidFill>
                  <a:srgbClr val="267209"/>
                </a:solidFill>
                <a:latin typeface="Gill Sans"/>
                <a:cs typeface="Gill Sans"/>
              </a:rPr>
              <a:t>Those who can’t review, </a:t>
            </a:r>
            <a:r>
              <a:rPr lang="en-US" sz="1600" dirty="0" smtClean="0">
                <a:solidFill>
                  <a:srgbClr val="EF7F2C"/>
                </a:solidFill>
                <a:latin typeface="Gill Sans"/>
                <a:cs typeface="Gill Sans"/>
              </a:rPr>
              <a:t>tweet</a:t>
            </a:r>
            <a:r>
              <a:rPr lang="en-US" sz="1600" dirty="0" smtClean="0">
                <a:solidFill>
                  <a:srgbClr val="267209"/>
                </a:solidFill>
                <a:latin typeface="Gill Sans"/>
                <a:cs typeface="Gill Sans"/>
              </a:rPr>
              <a:t>. </a:t>
            </a:r>
          </a:p>
          <a:p>
            <a:r>
              <a:rPr lang="en-US" sz="1600" dirty="0" smtClean="0">
                <a:solidFill>
                  <a:srgbClr val="267209"/>
                </a:solidFill>
                <a:latin typeface="Gill Sans"/>
                <a:cs typeface="Gill Sans"/>
              </a:rPr>
              <a:t>Those who can’t tweet, </a:t>
            </a:r>
            <a:r>
              <a:rPr lang="en-US" sz="1600" dirty="0" err="1" smtClean="0">
                <a:solidFill>
                  <a:srgbClr val="EF7F2C"/>
                </a:solidFill>
                <a:latin typeface="Gill Sans"/>
                <a:cs typeface="Gill Sans"/>
              </a:rPr>
              <a:t>retweet</a:t>
            </a:r>
            <a:r>
              <a:rPr lang="en-US" sz="1600" dirty="0" smtClean="0">
                <a:solidFill>
                  <a:srgbClr val="267209"/>
                </a:solidFill>
                <a:latin typeface="Gill Sans"/>
                <a:cs typeface="Gill Sans"/>
              </a:rPr>
              <a:t>.</a:t>
            </a:r>
            <a:endParaRPr lang="en-US" sz="1200" dirty="0">
              <a:solidFill>
                <a:srgbClr val="666666"/>
              </a:solidFill>
              <a:latin typeface="Cooper Black"/>
              <a:cs typeface="Cooper Black"/>
            </a:endParaRPr>
          </a:p>
        </p:txBody>
      </p:sp>
      <p:sp>
        <p:nvSpPr>
          <p:cNvPr id="29" name="TextBox 28"/>
          <p:cNvSpPr txBox="1"/>
          <p:nvPr/>
        </p:nvSpPr>
        <p:spPr>
          <a:xfrm rot="822324">
            <a:off x="8528740" y="2792783"/>
            <a:ext cx="41409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666666"/>
                </a:solidFill>
                <a:latin typeface="Cooper Black"/>
                <a:cs typeface="Cooper Black"/>
              </a:rPr>
              <a:t>”</a:t>
            </a:r>
            <a:endParaRPr lang="en-US" sz="3200" dirty="0"/>
          </a:p>
        </p:txBody>
      </p:sp>
      <p:sp>
        <p:nvSpPr>
          <p:cNvPr id="31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5A04F521-1219-1840-A475-7DEA393102B7}" type="slidenum">
              <a:rPr lang="en-US" smtClean="0"/>
              <a:t>24</a:t>
            </a:fld>
            <a:endParaRPr lang="en-US"/>
          </a:p>
        </p:txBody>
      </p:sp>
      <p:sp>
        <p:nvSpPr>
          <p:cNvPr id="27" name="TextBox 26"/>
          <p:cNvSpPr txBox="1"/>
          <p:nvPr/>
        </p:nvSpPr>
        <p:spPr>
          <a:xfrm>
            <a:off x="7470916" y="3286791"/>
            <a:ext cx="131318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  <a:latin typeface="Lucida Grande"/>
                <a:cs typeface="Lucida Grande"/>
              </a:rPr>
              <a:t>via </a:t>
            </a:r>
            <a:r>
              <a:rPr lang="en-US" altLang="zh-CN" sz="1200" dirty="0" smtClean="0">
                <a:solidFill>
                  <a:schemeClr val="tx2"/>
                </a:solidFill>
                <a:latin typeface="Lucida Grande"/>
                <a:cs typeface="Lucida Grande"/>
              </a:rPr>
              <a:t>Beth Kanter</a:t>
            </a:r>
            <a:endParaRPr lang="en-US" sz="1200" dirty="0">
              <a:solidFill>
                <a:schemeClr val="tx2"/>
              </a:solidFill>
              <a:latin typeface="Lucida Grande"/>
              <a:cs typeface="Lucida Grande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471151" y="3555697"/>
            <a:ext cx="431294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 smtClean="0">
                <a:solidFill>
                  <a:schemeClr val="tx2"/>
                </a:solidFill>
                <a:latin typeface="Lucida Grande"/>
                <a:cs typeface="Lucida Grande"/>
              </a:rPr>
              <a:t>Author, </a:t>
            </a:r>
            <a:r>
              <a:rPr lang="en-US" sz="1100" i="1" dirty="0" smtClean="0">
                <a:solidFill>
                  <a:schemeClr val="tx2"/>
                </a:solidFill>
                <a:latin typeface="Lucida Grande"/>
                <a:cs typeface="Lucida Grande"/>
              </a:rPr>
              <a:t>Beth’s Blog, The Networked Nonprofit</a:t>
            </a:r>
          </a:p>
          <a:p>
            <a:pPr algn="r"/>
            <a:r>
              <a:rPr lang="en-US" sz="1100" dirty="0" smtClean="0">
                <a:solidFill>
                  <a:schemeClr val="tx2"/>
                </a:solidFill>
                <a:latin typeface="Lucida Grande"/>
                <a:cs typeface="Lucida Grande"/>
              </a:rPr>
              <a:t>Expert on nonprofits using technology for higher impact</a:t>
            </a:r>
          </a:p>
        </p:txBody>
      </p:sp>
      <p:sp>
        <p:nvSpPr>
          <p:cNvPr id="32" name="Rectangle 31"/>
          <p:cNvSpPr/>
          <p:nvPr/>
        </p:nvSpPr>
        <p:spPr>
          <a:xfrm rot="888181">
            <a:off x="5620884" y="1959927"/>
            <a:ext cx="414096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chemeClr val="tx2"/>
                </a:solidFill>
                <a:latin typeface="Cooper Black"/>
                <a:cs typeface="Cooper Black"/>
              </a:rPr>
              <a:t>“</a:t>
            </a:r>
            <a:endParaRPr lang="en-US" sz="3200" dirty="0"/>
          </a:p>
        </p:txBody>
      </p:sp>
      <p:pic>
        <p:nvPicPr>
          <p:cNvPr id="2" name="Picture 1" descr="beth-kanter.jpg"/>
          <p:cNvPicPr>
            <a:picLocks noChangeAspect="1"/>
          </p:cNvPicPr>
          <p:nvPr/>
        </p:nvPicPr>
        <p:blipFill>
          <a:blip r:embed="rId2">
            <a:grayscl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55792" y1="86909" x2="55792" y2="86909"/>
                        <a14:foregroundMark x1="44917" y1="84909" x2="44917" y2="84909"/>
                        <a14:foregroundMark x1="25296" y1="83455" x2="25296" y2="83455"/>
                        <a14:foregroundMark x1="30024" y1="76545" x2="30024" y2="76545"/>
                        <a14:foregroundMark x1="29078" y1="78000" x2="29078" y2="78000"/>
                        <a14:foregroundMark x1="29078" y1="72182" x2="29078" y2="72182"/>
                        <a14:foregroundMark x1="26005" y1="71818" x2="26005" y2="71818"/>
                        <a14:foregroundMark x1="26005" y1="66545" x2="26005" y2="66545"/>
                        <a14:foregroundMark x1="24350" y1="69636" x2="24350" y2="69636"/>
                        <a14:foregroundMark x1="23877" y1="72000" x2="23877" y2="72000"/>
                        <a14:foregroundMark x1="20331" y1="70000" x2="20331" y2="70000"/>
                        <a14:foregroundMark x1="13475" y1="69818" x2="13475" y2="69818"/>
                        <a14:foregroundMark x1="13475" y1="71636" x2="13475" y2="71636"/>
                        <a14:foregroundMark x1="12530" y1="73455" x2="12530" y2="73455"/>
                        <a14:foregroundMark x1="15839" y1="73818" x2="15839" y2="73818"/>
                        <a14:foregroundMark x1="12293" y1="75455" x2="12293" y2="75455"/>
                        <a14:foregroundMark x1="2364" y1="86000" x2="2364" y2="86000"/>
                        <a14:foregroundMark x1="6147" y1="85818" x2="6147" y2="85818"/>
                        <a14:foregroundMark x1="4255" y1="88364" x2="4255" y2="88364"/>
                        <a14:foregroundMark x1="8274" y1="90727" x2="8274" y2="90727"/>
                        <a14:foregroundMark x1="10875" y1="86545" x2="10875" y2="86545"/>
                        <a14:foregroundMark x1="10165" y1="90364" x2="10165" y2="90364"/>
                        <a14:foregroundMark x1="15839" y1="85636" x2="15839" y2="85636"/>
                        <a14:foregroundMark x1="15839" y1="80545" x2="15839" y2="80545"/>
                        <a14:foregroundMark x1="21749" y1="86364" x2="21749" y2="86364"/>
                        <a14:foregroundMark x1="17967" y1="90545" x2="17967" y2="90545"/>
                        <a14:foregroundMark x1="15603" y1="95273" x2="15603" y2="95273"/>
                        <a14:foregroundMark x1="15603" y1="95273" x2="15603" y2="95273"/>
                        <a14:foregroundMark x1="13239" y1="96909" x2="13239" y2="96909"/>
                        <a14:foregroundMark x1="42317" y1="86909" x2="42317" y2="86909"/>
                        <a14:foregroundMark x1="41135" y1="91455" x2="41135" y2="91455"/>
                        <a14:foregroundMark x1="39480" y1="93818" x2="39480" y2="93818"/>
                        <a14:foregroundMark x1="27896" y1="92545" x2="27896" y2="92545"/>
                        <a14:foregroundMark x1="26478" y1="98000" x2="26478" y2="98000"/>
                        <a14:foregroundMark x1="69031" y1="77455" x2="69031" y2="77455"/>
                        <a14:foregroundMark x1="83215" y1="60182" x2="83215" y2="60182"/>
                        <a14:foregroundMark x1="13948" y1="34909" x2="13948" y2="34909"/>
                        <a14:foregroundMark x1="39243" y1="20000" x2="39243" y2="20000"/>
                        <a14:backgroundMark x1="41135" y1="84182" x2="41135" y2="84182"/>
                      </a14:backgroundRemoval>
                    </a14:imgEffect>
                    <a14:imgEffect>
                      <a14:colorTemperature colorTemp="8800"/>
                    </a14:imgEffect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74401" y="4282087"/>
            <a:ext cx="1881591" cy="257432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640080" y="1002364"/>
            <a:ext cx="4401720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EF7F2C"/>
                </a:solidFill>
                <a:latin typeface="Kefa"/>
                <a:ea typeface="Apple LiGothic Medium"/>
                <a:cs typeface="Kefa"/>
              </a:rPr>
              <a:t>Are you </a:t>
            </a:r>
          </a:p>
          <a:p>
            <a:r>
              <a:rPr lang="en-US" sz="8000" b="1" dirty="0" smtClean="0">
                <a:solidFill>
                  <a:srgbClr val="EF7F2C"/>
                </a:solidFill>
                <a:latin typeface="Kefa"/>
                <a:ea typeface="Apple LiGothic Medium"/>
                <a:cs typeface="Kefa"/>
              </a:rPr>
              <a:t>ready</a:t>
            </a:r>
            <a:r>
              <a:rPr lang="en-US" sz="5400" b="1" dirty="0" smtClean="0">
                <a:solidFill>
                  <a:srgbClr val="EF7F2C"/>
                </a:solidFill>
                <a:latin typeface="Kefa"/>
                <a:ea typeface="Apple LiGothic Medium"/>
                <a:cs typeface="Kefa"/>
              </a:rPr>
              <a:t> </a:t>
            </a:r>
          </a:p>
          <a:p>
            <a:r>
              <a:rPr lang="en-US" sz="4400" b="1" dirty="0" smtClean="0">
                <a:solidFill>
                  <a:srgbClr val="EF7F2C"/>
                </a:solidFill>
                <a:latin typeface="Kefa"/>
                <a:ea typeface="Apple LiGothic Medium"/>
                <a:cs typeface="Kefa"/>
              </a:rPr>
              <a:t>to be </a:t>
            </a:r>
            <a:r>
              <a:rPr lang="en-US" sz="5400" b="1" dirty="0" smtClean="0">
                <a:solidFill>
                  <a:srgbClr val="EF7F2C"/>
                </a:solidFill>
                <a:latin typeface="Kefa"/>
                <a:ea typeface="Apple LiGothic Medium"/>
                <a:cs typeface="Kefa"/>
              </a:rPr>
              <a:t>a </a:t>
            </a:r>
            <a:r>
              <a:rPr lang="en-US" sz="8000" b="1" dirty="0" smtClean="0">
                <a:solidFill>
                  <a:srgbClr val="EF7F2C"/>
                </a:solidFill>
                <a:latin typeface="Kefa"/>
                <a:ea typeface="Apple LiGothic Medium"/>
                <a:cs typeface="Kefa"/>
              </a:rPr>
              <a:t>curator</a:t>
            </a:r>
            <a:r>
              <a:rPr lang="en-US" sz="5400" b="1" dirty="0" smtClean="0">
                <a:solidFill>
                  <a:srgbClr val="EF7F2C"/>
                </a:solidFill>
                <a:latin typeface="Kefa"/>
                <a:ea typeface="Apple LiGothic Medium"/>
                <a:cs typeface="Kefa"/>
              </a:rPr>
              <a:t>?</a:t>
            </a:r>
            <a:endParaRPr lang="en-US" sz="5400" b="1" dirty="0">
              <a:solidFill>
                <a:srgbClr val="EF7F2C"/>
              </a:solidFill>
              <a:latin typeface="Kefa"/>
              <a:ea typeface="Apple LiGothic Medium"/>
              <a:cs typeface="Kefa"/>
            </a:endParaRPr>
          </a:p>
        </p:txBody>
      </p:sp>
      <p:grpSp>
        <p:nvGrpSpPr>
          <p:cNvPr id="34" name="Group 33"/>
          <p:cNvGrpSpPr/>
          <p:nvPr/>
        </p:nvGrpSpPr>
        <p:grpSpPr>
          <a:xfrm>
            <a:off x="640080" y="182880"/>
            <a:ext cx="7927848" cy="290792"/>
            <a:chOff x="404285" y="157035"/>
            <a:chExt cx="8274048" cy="290792"/>
          </a:xfrm>
        </p:grpSpPr>
        <p:grpSp>
          <p:nvGrpSpPr>
            <p:cNvPr id="35" name="Group 34"/>
            <p:cNvGrpSpPr/>
            <p:nvPr/>
          </p:nvGrpSpPr>
          <p:grpSpPr>
            <a:xfrm>
              <a:off x="404285" y="170828"/>
              <a:ext cx="8274048" cy="276999"/>
              <a:chOff x="457200" y="520067"/>
              <a:chExt cx="8274048" cy="276999"/>
            </a:xfrm>
          </p:grpSpPr>
          <p:cxnSp>
            <p:nvCxnSpPr>
              <p:cNvPr id="45" name="Straight Connector 44"/>
              <p:cNvCxnSpPr/>
              <p:nvPr/>
            </p:nvCxnSpPr>
            <p:spPr>
              <a:xfrm>
                <a:off x="457200" y="655903"/>
                <a:ext cx="8274048" cy="21430"/>
              </a:xfrm>
              <a:prstGeom prst="line">
                <a:avLst/>
              </a:prstGeom>
              <a:ln>
                <a:solidFill>
                  <a:schemeClr val="tx2"/>
                </a:solidFill>
              </a:ln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grpSp>
            <p:nvGrpSpPr>
              <p:cNvPr id="48" name="Group 47"/>
              <p:cNvGrpSpPr/>
              <p:nvPr/>
            </p:nvGrpSpPr>
            <p:grpSpPr>
              <a:xfrm>
                <a:off x="7436980" y="520067"/>
                <a:ext cx="283633" cy="276999"/>
                <a:chOff x="5239882" y="2414480"/>
                <a:chExt cx="283633" cy="276999"/>
              </a:xfrm>
            </p:grpSpPr>
            <p:sp>
              <p:nvSpPr>
                <p:cNvPr id="50" name="Oval 49"/>
                <p:cNvSpPr/>
                <p:nvPr/>
              </p:nvSpPr>
              <p:spPr>
                <a:xfrm>
                  <a:off x="5250465" y="2431132"/>
                  <a:ext cx="247650" cy="247650"/>
                </a:xfrm>
                <a:prstGeom prst="ellipse">
                  <a:avLst/>
                </a:prstGeom>
                <a:solidFill>
                  <a:srgbClr val="BFBFBF"/>
                </a:solidFill>
                <a:ln>
                  <a:noFill/>
                </a:ln>
              </p:spPr>
              <p:style>
                <a:lnRef idx="1">
                  <a:schemeClr val="accent6"/>
                </a:lnRef>
                <a:fillRef idx="3">
                  <a:schemeClr val="accent6"/>
                </a:fillRef>
                <a:effectRef idx="2">
                  <a:schemeClr val="accent6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51" name="TextBox 50"/>
                <p:cNvSpPr txBox="1"/>
                <p:nvPr/>
              </p:nvSpPr>
              <p:spPr>
                <a:xfrm>
                  <a:off x="5239882" y="2414480"/>
                  <a:ext cx="283633" cy="276999"/>
                </a:xfrm>
                <a:prstGeom prst="rect">
                  <a:avLst/>
                </a:prstGeom>
                <a:noFill/>
                <a:ln>
                  <a:solidFill>
                    <a:srgbClr val="FFFFFF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dirty="0" smtClean="0">
                      <a:solidFill>
                        <a:schemeClr val="bg1"/>
                      </a:solidFill>
                    </a:rPr>
                    <a:t>B</a:t>
                  </a:r>
                  <a:endParaRPr 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  <p:sp>
            <p:nvSpPr>
              <p:cNvPr id="49" name="Pentagon 48"/>
              <p:cNvSpPr/>
              <p:nvPr/>
            </p:nvSpPr>
            <p:spPr>
              <a:xfrm>
                <a:off x="457200" y="520067"/>
                <a:ext cx="2125133" cy="276999"/>
              </a:xfrm>
              <a:prstGeom prst="homePlate">
                <a:avLst/>
              </a:prstGeom>
              <a:ln>
                <a:solidFill>
                  <a:schemeClr val="bg1">
                    <a:lumMod val="50000"/>
                    <a:alpha val="43000"/>
                  </a:schemeClr>
                </a:solidFill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r>
                  <a:rPr lang="en-US" altLang="zh-CN" sz="1200" dirty="0" smtClean="0">
                    <a:solidFill>
                      <a:schemeClr val="accent6"/>
                    </a:solidFill>
                    <a:latin typeface="Corbel"/>
                    <a:cs typeface="Corbel"/>
                  </a:rPr>
                  <a:t>Value</a:t>
                </a:r>
                <a:r>
                  <a:rPr lang="en-US" sz="1200" dirty="0" smtClean="0">
                    <a:solidFill>
                      <a:schemeClr val="accent6"/>
                    </a:solidFill>
                    <a:latin typeface="Corbel"/>
                    <a:cs typeface="Corbel"/>
                  </a:rPr>
                  <a:t> of Content Curation</a:t>
                </a:r>
                <a:endParaRPr lang="en-US" sz="1200" dirty="0">
                  <a:solidFill>
                    <a:schemeClr val="accent6"/>
                  </a:solidFill>
                  <a:latin typeface="Corbel"/>
                  <a:cs typeface="Corbel"/>
                </a:endParaRPr>
              </a:p>
            </p:txBody>
          </p:sp>
        </p:grpSp>
        <p:grpSp>
          <p:nvGrpSpPr>
            <p:cNvPr id="36" name="Group 35"/>
            <p:cNvGrpSpPr/>
            <p:nvPr/>
          </p:nvGrpSpPr>
          <p:grpSpPr>
            <a:xfrm>
              <a:off x="7103258" y="157035"/>
              <a:ext cx="283633" cy="276999"/>
              <a:chOff x="5532967" y="2414480"/>
              <a:chExt cx="283633" cy="276999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5543550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5532967" y="2414480"/>
                <a:ext cx="283633" cy="276999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A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662648" y="161037"/>
              <a:ext cx="283633" cy="276999"/>
              <a:chOff x="4419600" y="2561167"/>
              <a:chExt cx="283633" cy="276999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4434417" y="2582333"/>
                <a:ext cx="247650" cy="2476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4419600" y="2561167"/>
                <a:ext cx="283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399654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5065388"/>
            <a:ext cx="7251698" cy="762529"/>
          </a:xfrm>
        </p:spPr>
        <p:txBody>
          <a:bodyPr>
            <a:normAutofit/>
          </a:bodyPr>
          <a:lstStyle/>
          <a:p>
            <a:pPr algn="l"/>
            <a:r>
              <a:rPr lang="en-US" sz="2000" dirty="0" smtClean="0">
                <a:solidFill>
                  <a:srgbClr val="267209"/>
                </a:solidFill>
                <a:latin typeface="Hiragino Sans GB W6"/>
                <a:ea typeface="Hiragino Sans GB W6"/>
                <a:cs typeface="Hiragino Sans GB W6"/>
              </a:rPr>
              <a:t>There are 3 types of content (online).</a:t>
            </a:r>
            <a:endParaRPr lang="en-US" sz="2000" dirty="0">
              <a:solidFill>
                <a:srgbClr val="267209"/>
              </a:solidFill>
              <a:latin typeface="Hiragino Sans GB W6"/>
              <a:ea typeface="Hiragino Sans GB W6"/>
              <a:cs typeface="Hiragino Sans GB W6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40080" y="182880"/>
            <a:ext cx="7926077" cy="276999"/>
            <a:chOff x="457200" y="520067"/>
            <a:chExt cx="8274048" cy="27699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57200" y="655903"/>
              <a:ext cx="8274048" cy="2143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7156449" y="520067"/>
              <a:ext cx="283633" cy="276999"/>
              <a:chOff x="4419600" y="2561167"/>
              <a:chExt cx="283633" cy="27699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434417" y="2582333"/>
                <a:ext cx="247650" cy="2476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419600" y="2561167"/>
                <a:ext cx="283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A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730065" y="520067"/>
              <a:ext cx="283633" cy="276999"/>
              <a:chOff x="5532967" y="2414480"/>
              <a:chExt cx="283633" cy="276999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543550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532967" y="2414480"/>
                <a:ext cx="283633" cy="276999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450665" y="520067"/>
              <a:ext cx="283633" cy="276999"/>
              <a:chOff x="5532967" y="2414480"/>
              <a:chExt cx="283633" cy="276999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5543550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532967" y="2414480"/>
                <a:ext cx="283633" cy="276999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sp>
          <p:nvSpPr>
            <p:cNvPr id="46" name="Pentagon 45"/>
            <p:cNvSpPr/>
            <p:nvPr/>
          </p:nvSpPr>
          <p:spPr>
            <a:xfrm>
              <a:off x="457200" y="520067"/>
              <a:ext cx="2377075" cy="276999"/>
            </a:xfrm>
            <a:prstGeom prst="homePlate">
              <a:avLst/>
            </a:prstGeom>
            <a:ln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accent6"/>
                  </a:solidFill>
                  <a:latin typeface="Corbel"/>
                  <a:cs typeface="Corbel"/>
                </a:rPr>
                <a:t>Concept of Content Curation</a:t>
              </a:r>
              <a:endParaRPr lang="en-US" sz="1200" dirty="0">
                <a:solidFill>
                  <a:schemeClr val="accent6"/>
                </a:solidFill>
                <a:latin typeface="Corbel"/>
                <a:cs typeface="Corbel"/>
              </a:endParaRPr>
            </a:p>
          </p:txBody>
        </p:sp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3</a:t>
            </a:fld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620835" y="2328239"/>
            <a:ext cx="1838269" cy="1838083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smtClean="0"/>
              <a:t>Online Content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6094143" y="1716934"/>
            <a:ext cx="1374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267209"/>
                </a:solidFill>
                <a:latin typeface="Hiragino Sans GB W6"/>
                <a:ea typeface="Hiragino Sans GB W6"/>
                <a:cs typeface="Hiragino Sans GB W6"/>
              </a:rPr>
              <a:t>Curation</a:t>
            </a:r>
            <a:endParaRPr lang="en-US" sz="2000" dirty="0">
              <a:solidFill>
                <a:srgbClr val="267209"/>
              </a:solidFill>
              <a:latin typeface="Hiragino Sans GB W6"/>
              <a:ea typeface="Hiragino Sans GB W6"/>
              <a:cs typeface="Hiragino Sans GB W6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311067" y="1916989"/>
            <a:ext cx="19018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267209"/>
                </a:solidFill>
                <a:latin typeface="Hiragino Sans GB W6"/>
                <a:ea typeface="Hiragino Sans GB W6"/>
                <a:cs typeface="Hiragino Sans GB W6"/>
              </a:rPr>
              <a:t>Aggregation</a:t>
            </a:r>
            <a:endParaRPr lang="en-US" sz="2000" dirty="0">
              <a:solidFill>
                <a:srgbClr val="267209"/>
              </a:solidFill>
              <a:latin typeface="Hiragino Sans GB W6"/>
              <a:ea typeface="Hiragino Sans GB W6"/>
              <a:cs typeface="Hiragino Sans GB W6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094143" y="3755072"/>
            <a:ext cx="14926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000" dirty="0">
                <a:solidFill>
                  <a:srgbClr val="267209"/>
                </a:solidFill>
                <a:latin typeface="Hiragino Sans GB W6"/>
                <a:ea typeface="Hiragino Sans GB W6"/>
                <a:cs typeface="Hiragino Sans GB W6"/>
              </a:rPr>
              <a:t>Creation</a:t>
            </a:r>
          </a:p>
        </p:txBody>
      </p:sp>
      <p:cxnSp>
        <p:nvCxnSpPr>
          <p:cNvPr id="12" name="Straight Connector 11"/>
          <p:cNvCxnSpPr>
            <a:stCxn id="3" idx="7"/>
          </p:cNvCxnSpPr>
          <p:nvPr/>
        </p:nvCxnSpPr>
        <p:spPr>
          <a:xfrm flipV="1">
            <a:off x="5189896" y="2128184"/>
            <a:ext cx="904247" cy="469236"/>
          </a:xfrm>
          <a:prstGeom prst="line">
            <a:avLst/>
          </a:prstGeom>
          <a:ln w="22225" cmpd="sng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V="1">
            <a:off x="6094143" y="2117045"/>
            <a:ext cx="1365501" cy="1"/>
          </a:xfrm>
          <a:prstGeom prst="line">
            <a:avLst/>
          </a:prstGeom>
          <a:ln w="22225" cmpd="sng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5342296" y="3629872"/>
            <a:ext cx="904247" cy="525310"/>
          </a:xfrm>
          <a:prstGeom prst="line">
            <a:avLst/>
          </a:prstGeom>
          <a:ln w="22225" cmpd="sng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flipV="1">
            <a:off x="6241578" y="4155181"/>
            <a:ext cx="1365501" cy="1"/>
          </a:xfrm>
          <a:prstGeom prst="line">
            <a:avLst/>
          </a:prstGeom>
          <a:ln w="22225" cmpd="sng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3108347" y="2328239"/>
            <a:ext cx="713085" cy="408617"/>
          </a:xfrm>
          <a:prstGeom prst="line">
            <a:avLst/>
          </a:prstGeom>
          <a:ln w="22225" cmpd="sng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1311067" y="2328240"/>
            <a:ext cx="1797280" cy="0"/>
          </a:xfrm>
          <a:prstGeom prst="line">
            <a:avLst/>
          </a:prstGeom>
          <a:ln w="22225" cmpd="sng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338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5375266"/>
            <a:ext cx="8274048" cy="762529"/>
          </a:xfrm>
        </p:spPr>
        <p:txBody>
          <a:bodyPr>
            <a:normAutofit/>
          </a:bodyPr>
          <a:lstStyle/>
          <a:p>
            <a:pPr algn="l"/>
            <a:r>
              <a:rPr lang="en-US" sz="2800" dirty="0" smtClean="0">
                <a:solidFill>
                  <a:schemeClr val="accent6"/>
                </a:solidFill>
                <a:latin typeface="Gill Sans"/>
                <a:ea typeface="Hiragino Sans GB W6"/>
                <a:cs typeface="Gill Sans"/>
              </a:rPr>
              <a:t>Creation</a:t>
            </a:r>
            <a:r>
              <a:rPr lang="en-US" sz="20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 </a:t>
            </a:r>
            <a: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is like planting seeds from scratch.</a:t>
            </a:r>
            <a:endParaRPr lang="en-US" sz="2400" dirty="0">
              <a:solidFill>
                <a:schemeClr val="accent3">
                  <a:lumMod val="90000"/>
                  <a:lumOff val="10000"/>
                </a:schemeClr>
              </a:solidFill>
              <a:latin typeface="Gill Sans"/>
              <a:ea typeface="Hiragino Sans GB W6"/>
              <a:cs typeface="Gill Sans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640080" y="182880"/>
            <a:ext cx="7927848" cy="276999"/>
            <a:chOff x="457200" y="520067"/>
            <a:chExt cx="8274048" cy="276999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57200" y="655903"/>
              <a:ext cx="8274048" cy="2143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" name="Group 7"/>
            <p:cNvGrpSpPr/>
            <p:nvPr/>
          </p:nvGrpSpPr>
          <p:grpSpPr>
            <a:xfrm>
              <a:off x="7156449" y="520067"/>
              <a:ext cx="283633" cy="276999"/>
              <a:chOff x="4419600" y="2561167"/>
              <a:chExt cx="283633" cy="276999"/>
            </a:xfrm>
          </p:grpSpPr>
          <p:sp>
            <p:nvSpPr>
              <p:cNvPr id="6" name="Oval 5"/>
              <p:cNvSpPr/>
              <p:nvPr/>
            </p:nvSpPr>
            <p:spPr>
              <a:xfrm>
                <a:off x="4434417" y="2582333"/>
                <a:ext cx="247650" cy="2476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4419600" y="2561167"/>
                <a:ext cx="283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A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37" name="Group 36"/>
            <p:cNvGrpSpPr/>
            <p:nvPr/>
          </p:nvGrpSpPr>
          <p:grpSpPr>
            <a:xfrm>
              <a:off x="7730065" y="520067"/>
              <a:ext cx="283633" cy="276999"/>
              <a:chOff x="5532967" y="2414480"/>
              <a:chExt cx="283633" cy="276999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543550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532967" y="2414480"/>
                <a:ext cx="283633" cy="276999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grpSp>
          <p:nvGrpSpPr>
            <p:cNvPr id="40" name="Group 39"/>
            <p:cNvGrpSpPr/>
            <p:nvPr/>
          </p:nvGrpSpPr>
          <p:grpSpPr>
            <a:xfrm>
              <a:off x="7450665" y="520067"/>
              <a:ext cx="283633" cy="276999"/>
              <a:chOff x="5532967" y="2414480"/>
              <a:chExt cx="283633" cy="276999"/>
            </a:xfrm>
          </p:grpSpPr>
          <p:sp>
            <p:nvSpPr>
              <p:cNvPr id="41" name="Oval 40"/>
              <p:cNvSpPr/>
              <p:nvPr/>
            </p:nvSpPr>
            <p:spPr>
              <a:xfrm>
                <a:off x="5543550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2" name="TextBox 41"/>
              <p:cNvSpPr txBox="1"/>
              <p:nvPr/>
            </p:nvSpPr>
            <p:spPr>
              <a:xfrm>
                <a:off x="5532967" y="2414480"/>
                <a:ext cx="283633" cy="276999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sp>
          <p:nvSpPr>
            <p:cNvPr id="46" name="Pentagon 45"/>
            <p:cNvSpPr/>
            <p:nvPr/>
          </p:nvSpPr>
          <p:spPr>
            <a:xfrm>
              <a:off x="457200" y="520067"/>
              <a:ext cx="2394053" cy="276999"/>
            </a:xfrm>
            <a:prstGeom prst="homePlate">
              <a:avLst/>
            </a:prstGeom>
            <a:ln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accent6"/>
                  </a:solidFill>
                  <a:latin typeface="Corbel"/>
                  <a:cs typeface="Corbel"/>
                </a:rPr>
                <a:t>Concept of Content Curation</a:t>
              </a:r>
              <a:endParaRPr lang="en-US" sz="1200" dirty="0">
                <a:solidFill>
                  <a:schemeClr val="accent6"/>
                </a:solidFill>
                <a:latin typeface="Corbel"/>
                <a:cs typeface="Corbel"/>
              </a:endParaRPr>
            </a:p>
          </p:txBody>
        </p:sp>
      </p:grpSp>
      <p:pic>
        <p:nvPicPr>
          <p:cNvPr id="31" name="Picture 30" descr="seed-germina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03206" y="1036963"/>
            <a:ext cx="5202076" cy="35138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4</a:t>
            </a:fld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40080" y="6137795"/>
            <a:ext cx="4472925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Metaphor on seeds was inspired by </a:t>
            </a:r>
            <a:r>
              <a:rPr lang="en-US" sz="1050" dirty="0" smtClean="0">
                <a:solidFill>
                  <a:srgbClr val="2C9CEF"/>
                </a:solidFill>
                <a:hlinkClick r:id="rId3"/>
              </a:rPr>
              <a:t>Corinne Weisgerber - Building Thought Leadership through Content Curation</a:t>
            </a:r>
            <a:endParaRPr lang="en-US" sz="1050" dirty="0">
              <a:solidFill>
                <a:srgbClr val="2C9C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440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0080" y="5365198"/>
            <a:ext cx="7927848" cy="762529"/>
          </a:xfrm>
        </p:spPr>
        <p:txBody>
          <a:bodyPr>
            <a:normAutofit fontScale="90000"/>
          </a:bodyPr>
          <a:lstStyle/>
          <a:p>
            <a:pPr algn="l"/>
            <a:r>
              <a:rPr lang="en-US" sz="3100" dirty="0">
                <a:solidFill>
                  <a:schemeClr val="accent6"/>
                </a:solidFill>
                <a:latin typeface="Gill Sans"/>
                <a:ea typeface="Hiragino Sans GB W6"/>
                <a:cs typeface="Gill Sans"/>
              </a:rPr>
              <a:t>Aggregation</a:t>
            </a:r>
            <a:r>
              <a:rPr lang="en-US" sz="20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 </a:t>
            </a:r>
            <a:r>
              <a:rPr lang="en-US" sz="27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is like simply gathering seeds together, which machine (or birds) can do.</a:t>
            </a:r>
            <a:endParaRPr lang="en-US" sz="2400" dirty="0">
              <a:solidFill>
                <a:schemeClr val="accent3">
                  <a:lumMod val="90000"/>
                  <a:lumOff val="10000"/>
                </a:schemeClr>
              </a:solidFill>
              <a:latin typeface="Gill Sans"/>
              <a:ea typeface="Hiragino Sans GB W6"/>
              <a:cs typeface="Gill Sans"/>
            </a:endParaRPr>
          </a:p>
        </p:txBody>
      </p:sp>
      <p:grpSp>
        <p:nvGrpSpPr>
          <p:cNvPr id="10" name="Group 9"/>
          <p:cNvGrpSpPr/>
          <p:nvPr/>
        </p:nvGrpSpPr>
        <p:grpSpPr>
          <a:xfrm>
            <a:off x="1809769" y="1411830"/>
            <a:ext cx="6340475" cy="3816351"/>
            <a:chOff x="2391834" y="1856316"/>
            <a:chExt cx="6340475" cy="3816351"/>
          </a:xfrm>
        </p:grpSpPr>
        <p:pic>
          <p:nvPicPr>
            <p:cNvPr id="3" name="Picture 2" descr="Seeds-3.jpg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391834" y="2550583"/>
              <a:ext cx="6064250" cy="3122084"/>
            </a:xfrm>
            <a:prstGeom prst="rect">
              <a:avLst/>
            </a:prstGeom>
          </p:spPr>
        </p:pic>
        <p:pic>
          <p:nvPicPr>
            <p:cNvPr id="9" name="Picture 8" descr="Twitter bird.png"/>
            <p:cNvPicPr>
              <a:picLocks noChangeAspect="1"/>
            </p:cNvPicPr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flipH="1">
              <a:off x="6856942" y="1856316"/>
              <a:ext cx="1875367" cy="1875367"/>
            </a:xfrm>
            <a:prstGeom prst="rect">
              <a:avLst/>
            </a:prstGeom>
          </p:spPr>
        </p:pic>
      </p:grp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5</a:t>
            </a:fld>
            <a:endParaRPr lang="en-US"/>
          </a:p>
        </p:txBody>
      </p:sp>
      <p:grpSp>
        <p:nvGrpSpPr>
          <p:cNvPr id="19" name="Group 18"/>
          <p:cNvGrpSpPr/>
          <p:nvPr/>
        </p:nvGrpSpPr>
        <p:grpSpPr>
          <a:xfrm>
            <a:off x="640080" y="182880"/>
            <a:ext cx="7927848" cy="276999"/>
            <a:chOff x="457200" y="520067"/>
            <a:chExt cx="8274048" cy="276999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457200" y="655903"/>
              <a:ext cx="8274048" cy="2143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1" name="Group 20"/>
            <p:cNvGrpSpPr/>
            <p:nvPr/>
          </p:nvGrpSpPr>
          <p:grpSpPr>
            <a:xfrm>
              <a:off x="7156449" y="520067"/>
              <a:ext cx="283633" cy="276999"/>
              <a:chOff x="4419600" y="2561167"/>
              <a:chExt cx="283633" cy="276999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4434417" y="2582333"/>
                <a:ext cx="247650" cy="2476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4419600" y="2561167"/>
                <a:ext cx="283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A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2" name="Group 21"/>
            <p:cNvGrpSpPr/>
            <p:nvPr/>
          </p:nvGrpSpPr>
          <p:grpSpPr>
            <a:xfrm>
              <a:off x="7730065" y="520067"/>
              <a:ext cx="283633" cy="276999"/>
              <a:chOff x="5532967" y="2414480"/>
              <a:chExt cx="283633" cy="276999"/>
            </a:xfrm>
          </p:grpSpPr>
          <p:sp>
            <p:nvSpPr>
              <p:cNvPr id="27" name="Oval 26"/>
              <p:cNvSpPr/>
              <p:nvPr/>
            </p:nvSpPr>
            <p:spPr>
              <a:xfrm>
                <a:off x="5543550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5532967" y="2414480"/>
                <a:ext cx="283633" cy="276999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grpSp>
          <p:nvGrpSpPr>
            <p:cNvPr id="23" name="Group 22"/>
            <p:cNvGrpSpPr/>
            <p:nvPr/>
          </p:nvGrpSpPr>
          <p:grpSpPr>
            <a:xfrm>
              <a:off x="7450665" y="520067"/>
              <a:ext cx="283633" cy="276999"/>
              <a:chOff x="5532967" y="2414480"/>
              <a:chExt cx="283633" cy="276999"/>
            </a:xfrm>
          </p:grpSpPr>
          <p:sp>
            <p:nvSpPr>
              <p:cNvPr id="25" name="Oval 24"/>
              <p:cNvSpPr/>
              <p:nvPr/>
            </p:nvSpPr>
            <p:spPr>
              <a:xfrm>
                <a:off x="5543550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6" name="TextBox 25"/>
              <p:cNvSpPr txBox="1"/>
              <p:nvPr/>
            </p:nvSpPr>
            <p:spPr>
              <a:xfrm>
                <a:off x="5532967" y="2414480"/>
                <a:ext cx="283633" cy="276999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sp>
          <p:nvSpPr>
            <p:cNvPr id="24" name="Pentagon 23"/>
            <p:cNvSpPr/>
            <p:nvPr/>
          </p:nvSpPr>
          <p:spPr>
            <a:xfrm>
              <a:off x="457200" y="520067"/>
              <a:ext cx="2394053" cy="276999"/>
            </a:xfrm>
            <a:prstGeom prst="homePlate">
              <a:avLst/>
            </a:prstGeom>
            <a:ln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accent6"/>
                  </a:solidFill>
                  <a:latin typeface="Corbel"/>
                  <a:cs typeface="Corbel"/>
                </a:rPr>
                <a:t>Concept of Content Curation</a:t>
              </a:r>
              <a:endParaRPr lang="en-US" sz="1200" dirty="0">
                <a:solidFill>
                  <a:schemeClr val="accent6"/>
                </a:solidFill>
                <a:latin typeface="Corbel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617163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8630" y="5408367"/>
            <a:ext cx="7929298" cy="762529"/>
          </a:xfrm>
        </p:spPr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chemeClr val="accent6"/>
                </a:solidFill>
                <a:latin typeface="Gill Sans"/>
                <a:ea typeface="Hiragino Sans GB W6"/>
                <a:cs typeface="Gill Sans"/>
              </a:rPr>
              <a:t>Curation</a:t>
            </a:r>
            <a:r>
              <a:rPr lang="en-US" sz="20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 </a:t>
            </a:r>
            <a: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is like sorting seeds out, putting them into contexts, framing them, so that they make sense</a:t>
            </a:r>
            <a:endParaRPr lang="en-US" sz="2400" dirty="0">
              <a:solidFill>
                <a:schemeClr val="accent3">
                  <a:lumMod val="90000"/>
                  <a:lumOff val="10000"/>
                </a:schemeClr>
              </a:solidFill>
              <a:latin typeface="Gill Sans"/>
              <a:ea typeface="Hiragino Sans GB W6"/>
              <a:cs typeface="Gill Sans"/>
            </a:endParaRPr>
          </a:p>
        </p:txBody>
      </p:sp>
      <p:grpSp>
        <p:nvGrpSpPr>
          <p:cNvPr id="45" name="Group 44"/>
          <p:cNvGrpSpPr/>
          <p:nvPr/>
        </p:nvGrpSpPr>
        <p:grpSpPr>
          <a:xfrm>
            <a:off x="878433" y="1230969"/>
            <a:ext cx="7217834" cy="3351600"/>
            <a:chOff x="713869" y="488415"/>
            <a:chExt cx="7964463" cy="3213569"/>
          </a:xfrm>
        </p:grpSpPr>
        <p:grpSp>
          <p:nvGrpSpPr>
            <p:cNvPr id="35" name="Group 34"/>
            <p:cNvGrpSpPr/>
            <p:nvPr/>
          </p:nvGrpSpPr>
          <p:grpSpPr>
            <a:xfrm>
              <a:off x="713869" y="778311"/>
              <a:ext cx="1555750" cy="1188820"/>
              <a:chOff x="617212" y="681881"/>
              <a:chExt cx="1555750" cy="1188820"/>
            </a:xfrm>
          </p:grpSpPr>
          <p:sp>
            <p:nvSpPr>
              <p:cNvPr id="18" name="Rectangle 17"/>
              <p:cNvSpPr/>
              <p:nvPr/>
            </p:nvSpPr>
            <p:spPr>
              <a:xfrm>
                <a:off x="617212" y="681881"/>
                <a:ext cx="1555750" cy="1188820"/>
              </a:xfrm>
              <a:prstGeom prst="rect">
                <a:avLst/>
              </a:prstGeom>
              <a:blipFill rotWithShape="1">
                <a:blip r:embed="rId2"/>
                <a:tile tx="0" ty="0" sx="100000" sy="100000" flip="none" algn="tl"/>
              </a:blipFill>
              <a:ln w="114300" cap="flat">
                <a:solidFill>
                  <a:schemeClr val="accent4">
                    <a:lumMod val="75000"/>
                  </a:schemeClr>
                </a:solidFill>
                <a:beve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n w="76200" cmpd="sng">
                      <a:solidFill>
                        <a:srgbClr val="000000"/>
                      </a:solidFill>
                    </a:ln>
                  </a:rPr>
                  <a:t> </a:t>
                </a:r>
                <a:endParaRPr lang="en-US" dirty="0">
                  <a:ln w="76200" cmpd="sng">
                    <a:solidFill>
                      <a:srgbClr val="000000"/>
                    </a:solidFill>
                  </a:ln>
                </a:endParaRPr>
              </a:p>
            </p:txBody>
          </p:sp>
          <p:pic>
            <p:nvPicPr>
              <p:cNvPr id="4" name="Picture 3" descr="Seeds-4.jpg"/>
              <p:cNvPicPr>
                <a:picLocks noChangeAspect="1"/>
              </p:cNvPicPr>
              <p:nvPr/>
            </p:nvPicPr>
            <p:blipFill rotWithShape="1">
              <a:blip r:embed="rId3" cstate="print"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backgroundRemoval t="9960" b="98606" l="9791" r="89888">
                            <a14:foregroundMark x1="25040" y1="39641" x2="25040" y2="39641"/>
                            <a14:backgroundMark x1="47352" y1="42430" x2="47352" y2="42430"/>
                            <a14:backgroundMark x1="46709" y1="64542" x2="46709" y2="64542"/>
                            <a14:backgroundMark x1="46709" y1="72311" x2="46709" y2="72311"/>
                            <a14:backgroundMark x1="51846" y1="63944" x2="51846" y2="63944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709083" y="681881"/>
                <a:ext cx="1328251" cy="1071586"/>
              </a:xfrm>
              <a:prstGeom prst="rect">
                <a:avLst/>
              </a:prstGeom>
            </p:spPr>
          </p:pic>
        </p:grpSp>
        <p:pic>
          <p:nvPicPr>
            <p:cNvPr id="12" name="Picture 11" descr="Seeds-7.jpg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0" b="100000" l="0" r="100000">
                          <a14:foregroundMark x1="62470" y1="69811" x2="62470" y2="69811"/>
                          <a14:foregroundMark x1="70309" y1="72642" x2="70309" y2="72642"/>
                          <a14:foregroundMark x1="51069" y1="62972" x2="51069" y2="62972"/>
                          <a14:foregroundMark x1="33729" y1="32547" x2="33729" y2="32547"/>
                          <a14:foregroundMark x1="83610" y1="14387" x2="83610" y2="14387"/>
                          <a14:foregroundMark x1="85748" y1="29717" x2="85748" y2="29717"/>
                          <a14:foregroundMark x1="23990" y1="76415" x2="23990" y2="76415"/>
                          <a14:backgroundMark x1="28979" y1="45991" x2="28979" y2="45991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140505" y="2360978"/>
              <a:ext cx="1100666" cy="1108701"/>
            </a:xfrm>
            <a:prstGeom prst="rect">
              <a:avLst/>
            </a:prstGeom>
          </p:spPr>
        </p:pic>
        <p:pic>
          <p:nvPicPr>
            <p:cNvPr id="14" name="Picture 13" descr="Seeds-9.jp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2564" b="98077" l="2070" r="97930">
                          <a14:foregroundMark x1="30414" y1="26122" x2="30414" y2="26122"/>
                          <a14:foregroundMark x1="24522" y1="70192" x2="24522" y2="70192"/>
                          <a14:foregroundMark x1="69586" y1="22276" x2="69586" y2="22276"/>
                          <a14:backgroundMark x1="51592" y1="42147" x2="51592" y2="42147"/>
                          <a14:backgroundMark x1="47611" y1="61378" x2="47611" y2="61378"/>
                          <a14:backgroundMark x1="50318" y1="50160" x2="50318" y2="50160"/>
                          <a14:backgroundMark x1="51592" y1="24840" x2="51592" y2="24840"/>
                          <a14:backgroundMark x1="21815" y1="54167" x2="21815" y2="54167"/>
                          <a14:backgroundMark x1="15287" y1="55449" x2="15287" y2="55449"/>
                          <a14:backgroundMark x1="27866" y1="53365" x2="27866" y2="53365"/>
                          <a14:backgroundMark x1="45701" y1="52724" x2="45701" y2="52724"/>
                          <a14:backgroundMark x1="51592" y1="71474" x2="51592" y2="71474"/>
                          <a14:backgroundMark x1="50318" y1="92788" x2="50318" y2="92788"/>
                          <a14:backgroundMark x1="50318" y1="84776" x2="50318" y2="84776"/>
                          <a14:backgroundMark x1="50318" y1="79327" x2="50318" y2="79327"/>
                          <a14:backgroundMark x1="87420" y1="52083" x2="87420" y2="52083"/>
                          <a14:backgroundMark x1="81369" y1="53365" x2="81369" y2="53365"/>
                          <a14:backgroundMark x1="76115" y1="53365" x2="76115" y2="53365"/>
                          <a14:backgroundMark x1="76115" y1="53365" x2="76115" y2="53365"/>
                          <a14:backgroundMark x1="70860" y1="53365" x2="70860" y2="53365"/>
                          <a14:backgroundMark x1="75318" y1="47436" x2="75318" y2="47436"/>
                          <a14:backgroundMark x1="50318" y1="28526" x2="50318" y2="28526"/>
                          <a14:backgroundMark x1="51911" y1="30288" x2="51911" y2="30288"/>
                          <a14:backgroundMark x1="48726" y1="30609" x2="48726" y2="30609"/>
                          <a14:backgroundMark x1="50478" y1="31731" x2="50478" y2="31731"/>
                          <a14:backgroundMark x1="11465" y1="53045" x2="11465" y2="53045"/>
                          <a14:backgroundMark x1="49363" y1="46955" x2="49363" y2="46955"/>
                          <a14:backgroundMark x1="49682" y1="56571" x2="49682" y2="56571"/>
                          <a14:backgroundMark x1="49682" y1="56571" x2="49682" y2="56571"/>
                          <a14:backgroundMark x1="49682" y1="56571" x2="49682" y2="56571"/>
                          <a14:backgroundMark x1="51433" y1="59936" x2="51433" y2="59936"/>
                          <a14:backgroundMark x1="51433" y1="64583" x2="51433" y2="64583"/>
                          <a14:backgroundMark x1="24522" y1="54487" x2="24522" y2="54487"/>
                          <a14:backgroundMark x1="34713" y1="53365" x2="34713" y2="53365"/>
                          <a14:backgroundMark x1="41242" y1="53365" x2="41242" y2="53365"/>
                          <a14:backgroundMark x1="14968" y1="53045" x2="14968" y2="53045"/>
                          <a14:backgroundMark x1="60032" y1="52404" x2="60032" y2="52404"/>
                          <a14:backgroundMark x1="58121" y1="52724" x2="58121" y2="52724"/>
                          <a14:backgroundMark x1="68153" y1="59135" x2="68153" y2="59135"/>
                          <a14:backgroundMark x1="65764" y1="53846" x2="65764" y2="53846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26619" y="579538"/>
              <a:ext cx="1439664" cy="1432502"/>
            </a:xfrm>
            <a:prstGeom prst="rect">
              <a:avLst/>
            </a:prstGeom>
          </p:spPr>
        </p:pic>
        <p:grpSp>
          <p:nvGrpSpPr>
            <p:cNvPr id="33" name="Group 32"/>
            <p:cNvGrpSpPr/>
            <p:nvPr/>
          </p:nvGrpSpPr>
          <p:grpSpPr>
            <a:xfrm>
              <a:off x="832953" y="2513164"/>
              <a:ext cx="2873331" cy="1188820"/>
              <a:chOff x="2529418" y="681881"/>
              <a:chExt cx="2873331" cy="118882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2529418" y="681881"/>
                <a:ext cx="2873331" cy="1188820"/>
              </a:xfrm>
              <a:prstGeom prst="rect">
                <a:avLst/>
              </a:prstGeom>
              <a:blipFill rotWithShape="1">
                <a:blip r:embed="rId2"/>
                <a:tile tx="0" ty="0" sx="100000" sy="100000" flip="none" algn="tl"/>
              </a:blipFill>
              <a:ln w="114300" cap="flat">
                <a:solidFill>
                  <a:schemeClr val="accent4">
                    <a:lumMod val="75000"/>
                  </a:schemeClr>
                </a:solidFill>
                <a:beve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>
                    <a:ln w="76200" cmpd="sng">
                      <a:solidFill>
                        <a:srgbClr val="000000"/>
                      </a:solidFill>
                    </a:ln>
                  </a:rPr>
                  <a:t> </a:t>
                </a:r>
                <a:endParaRPr lang="en-US" dirty="0">
                  <a:ln w="76200" cmpd="sng">
                    <a:solidFill>
                      <a:srgbClr val="000000"/>
                    </a:solidFill>
                  </a:ln>
                </a:endParaRPr>
              </a:p>
            </p:txBody>
          </p:sp>
          <p:pic>
            <p:nvPicPr>
              <p:cNvPr id="15" name="Picture 14" descr="Seeds-10.jpg"/>
              <p:cNvPicPr>
                <a:picLocks noChangeAspect="1"/>
              </p:cNvPicPr>
              <p:nvPr/>
            </p:nvPicPr>
            <p:blipFill rotWithShape="1">
              <a:blip r:embed="rId9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1"/>
              <a:stretch/>
            </p:blipFill>
            <p:spPr>
              <a:xfrm>
                <a:off x="2602401" y="763180"/>
                <a:ext cx="2736850" cy="1032619"/>
              </a:xfrm>
              <a:prstGeom prst="rect">
                <a:avLst/>
              </a:prstGeom>
            </p:spPr>
          </p:pic>
        </p:grpSp>
        <p:grpSp>
          <p:nvGrpSpPr>
            <p:cNvPr id="34" name="Group 33"/>
            <p:cNvGrpSpPr/>
            <p:nvPr/>
          </p:nvGrpSpPr>
          <p:grpSpPr>
            <a:xfrm>
              <a:off x="7186305" y="659500"/>
              <a:ext cx="1492027" cy="2663666"/>
              <a:chOff x="899583" y="2063753"/>
              <a:chExt cx="1137750" cy="1505316"/>
            </a:xfrm>
          </p:grpSpPr>
          <p:pic>
            <p:nvPicPr>
              <p:cNvPr id="13" name="Picture 12" descr="Seeds-8.jpg"/>
              <p:cNvPicPr>
                <a:picLocks noChangeAspect="1"/>
              </p:cNvPicPr>
              <p:nvPr/>
            </p:nvPicPr>
            <p:blipFill rotWithShape="1">
              <a:blip r:embed="rId10" cstate="print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837" b="83682" l="11667" r="82500">
                            <a14:foregroundMark x1="74583" y1="51464" x2="74583" y2="51464"/>
                            <a14:foregroundMark x1="55417" y1="74895" x2="55417" y2="74895"/>
                            <a14:foregroundMark x1="51528" y1="52301" x2="51528" y2="52301"/>
                            <a14:foregroundMark x1="37778" y1="35565" x2="37778" y2="35565"/>
                            <a14:foregroundMark x1="37778" y1="16736" x2="37778" y2="16736"/>
                            <a14:foregroundMark x1="16528" y1="26778" x2="16528" y2="26778"/>
                            <a14:foregroundMark x1="25278" y1="49582" x2="25278" y2="49582"/>
                            <a14:foregroundMark x1="31111" y1="66946" x2="31111" y2="66946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2332" r="25430" b="16689"/>
              <a:stretch/>
            </p:blipFill>
            <p:spPr>
              <a:xfrm>
                <a:off x="899583" y="2370349"/>
                <a:ext cx="1089089" cy="833854"/>
              </a:xfrm>
              <a:prstGeom prst="rect">
                <a:avLst/>
              </a:prstGeom>
            </p:spPr>
          </p:pic>
          <p:sp>
            <p:nvSpPr>
              <p:cNvPr id="19" name="Donut 18"/>
              <p:cNvSpPr/>
              <p:nvPr/>
            </p:nvSpPr>
            <p:spPr>
              <a:xfrm>
                <a:off x="910166" y="2063753"/>
                <a:ext cx="1127167" cy="1505316"/>
              </a:xfrm>
              <a:prstGeom prst="donut">
                <a:avLst>
                  <a:gd name="adj" fmla="val 9333"/>
                </a:avLst>
              </a:prstGeom>
              <a:solidFill>
                <a:schemeClr val="accent4">
                  <a:lumMod val="75000"/>
                </a:schemeClr>
              </a:solidFill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  <a:reflection stA="50000" endPos="15000" dist="12700" dir="5400000" sy="-100000" algn="bl" rotWithShape="0"/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accent3"/>
                  </a:solidFill>
                </a:endParaRPr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5429644" y="2464632"/>
              <a:ext cx="1724697" cy="1168157"/>
              <a:chOff x="5514975" y="606476"/>
              <a:chExt cx="1724697" cy="1168157"/>
            </a:xfrm>
          </p:grpSpPr>
          <p:sp>
            <p:nvSpPr>
              <p:cNvPr id="31" name="Rounded Rectangle 30"/>
              <p:cNvSpPr/>
              <p:nvPr/>
            </p:nvSpPr>
            <p:spPr>
              <a:xfrm>
                <a:off x="5681356" y="606476"/>
                <a:ext cx="1335394" cy="1168157"/>
              </a:xfrm>
              <a:prstGeom prst="roundRect">
                <a:avLst/>
              </a:prstGeom>
              <a:blipFill rotWithShape="1">
                <a:blip r:embed="rId2"/>
                <a:tile tx="0" ty="0" sx="100000" sy="100000" flip="none" algn="tl"/>
              </a:blipFill>
              <a:ln w="152400">
                <a:solidFill>
                  <a:schemeClr val="accent4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7" name="Picture 16" descr="Seeds-heart.jpg"/>
              <p:cNvPicPr>
                <a:picLocks noChangeAspect="1"/>
              </p:cNvPicPr>
              <p:nvPr/>
            </p:nvPicPr>
            <p:blipFill>
              <a:blip r:embed="rId12" cstate="print"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backgroundRemoval t="10000" b="90000" l="10000" r="90000">
                            <a14:backgroundMark x1="42480" y1="39354" x2="42480" y2="39354"/>
                          </a14:backgroundRemoval>
                        </a14:imgEffect>
                        <a14:imgEffect>
                          <a14:colorTemperature colorTemp="112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514975" y="606476"/>
                <a:ext cx="1724697" cy="1146991"/>
              </a:xfrm>
              <a:prstGeom prst="rect">
                <a:avLst/>
              </a:prstGeom>
            </p:spPr>
          </p:pic>
        </p:grpSp>
        <p:grpSp>
          <p:nvGrpSpPr>
            <p:cNvPr id="29" name="Group 28"/>
            <p:cNvGrpSpPr/>
            <p:nvPr/>
          </p:nvGrpSpPr>
          <p:grpSpPr>
            <a:xfrm>
              <a:off x="4979020" y="488415"/>
              <a:ext cx="1605107" cy="1598962"/>
              <a:chOff x="3738365" y="1991851"/>
              <a:chExt cx="1605107" cy="1598962"/>
            </a:xfrm>
          </p:grpSpPr>
          <p:pic>
            <p:nvPicPr>
              <p:cNvPr id="16" name="Picture 15" descr="Seeds-11.jpg"/>
              <p:cNvPicPr>
                <a:picLocks noChangeAspect="1"/>
              </p:cNvPicPr>
              <p:nvPr/>
            </p:nvPicPr>
            <p:blipFill rotWithShape="1">
              <a:blip r:embed="rId14" cstate="print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3738365" y="2060611"/>
                <a:ext cx="1605107" cy="1515270"/>
              </a:xfrm>
              <a:prstGeom prst="rect">
                <a:avLst/>
              </a:prstGeom>
            </p:spPr>
          </p:pic>
          <p:sp>
            <p:nvSpPr>
              <p:cNvPr id="26" name="Half Frame 25"/>
              <p:cNvSpPr/>
              <p:nvPr/>
            </p:nvSpPr>
            <p:spPr>
              <a:xfrm rot="2386971">
                <a:off x="4181919" y="2853765"/>
                <a:ext cx="753126" cy="737048"/>
              </a:xfrm>
              <a:prstGeom prst="halfFrame">
                <a:avLst>
                  <a:gd name="adj1" fmla="val 15722"/>
                  <a:gd name="adj2" fmla="val 14464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36" name="Half Frame 35"/>
              <p:cNvSpPr/>
              <p:nvPr/>
            </p:nvSpPr>
            <p:spPr>
              <a:xfrm rot="13176289">
                <a:off x="4156656" y="1991851"/>
                <a:ext cx="753126" cy="737048"/>
              </a:xfrm>
              <a:prstGeom prst="halfFrame">
                <a:avLst>
                  <a:gd name="adj1" fmla="val 15722"/>
                  <a:gd name="adj2" fmla="val 14464"/>
                </a:avLst>
              </a:prstGeom>
              <a:solidFill>
                <a:schemeClr val="bg1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6</a:t>
            </a:fld>
            <a:endParaRPr lang="en-US"/>
          </a:p>
        </p:txBody>
      </p:sp>
      <p:grpSp>
        <p:nvGrpSpPr>
          <p:cNvPr id="43" name="Group 42"/>
          <p:cNvGrpSpPr/>
          <p:nvPr/>
        </p:nvGrpSpPr>
        <p:grpSpPr>
          <a:xfrm>
            <a:off x="640080" y="182880"/>
            <a:ext cx="7927848" cy="276999"/>
            <a:chOff x="457200" y="520067"/>
            <a:chExt cx="8274048" cy="276999"/>
          </a:xfrm>
        </p:grpSpPr>
        <p:cxnSp>
          <p:nvCxnSpPr>
            <p:cNvPr id="44" name="Straight Connector 43"/>
            <p:cNvCxnSpPr/>
            <p:nvPr/>
          </p:nvCxnSpPr>
          <p:spPr>
            <a:xfrm>
              <a:off x="457200" y="655903"/>
              <a:ext cx="8274048" cy="2143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49" name="Group 48"/>
            <p:cNvGrpSpPr/>
            <p:nvPr/>
          </p:nvGrpSpPr>
          <p:grpSpPr>
            <a:xfrm>
              <a:off x="7156449" y="520067"/>
              <a:ext cx="283633" cy="276999"/>
              <a:chOff x="4419600" y="2561167"/>
              <a:chExt cx="283633" cy="276999"/>
            </a:xfrm>
          </p:grpSpPr>
          <p:sp>
            <p:nvSpPr>
              <p:cNvPr id="57" name="Oval 56"/>
              <p:cNvSpPr/>
              <p:nvPr/>
            </p:nvSpPr>
            <p:spPr>
              <a:xfrm>
                <a:off x="4434417" y="2582333"/>
                <a:ext cx="247650" cy="2476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8" name="TextBox 57"/>
              <p:cNvSpPr txBox="1"/>
              <p:nvPr/>
            </p:nvSpPr>
            <p:spPr>
              <a:xfrm>
                <a:off x="4419600" y="2561167"/>
                <a:ext cx="283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A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50" name="Group 49"/>
            <p:cNvGrpSpPr/>
            <p:nvPr/>
          </p:nvGrpSpPr>
          <p:grpSpPr>
            <a:xfrm>
              <a:off x="7730065" y="520067"/>
              <a:ext cx="283633" cy="276999"/>
              <a:chOff x="5532967" y="2414480"/>
              <a:chExt cx="283633" cy="276999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5543550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6" name="TextBox 55"/>
              <p:cNvSpPr txBox="1"/>
              <p:nvPr/>
            </p:nvSpPr>
            <p:spPr>
              <a:xfrm>
                <a:off x="5532967" y="2414480"/>
                <a:ext cx="283633" cy="276999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7450665" y="520067"/>
              <a:ext cx="283633" cy="276999"/>
              <a:chOff x="5532967" y="2414480"/>
              <a:chExt cx="283633" cy="276999"/>
            </a:xfrm>
          </p:grpSpPr>
          <p:sp>
            <p:nvSpPr>
              <p:cNvPr id="53" name="Oval 52"/>
              <p:cNvSpPr/>
              <p:nvPr/>
            </p:nvSpPr>
            <p:spPr>
              <a:xfrm>
                <a:off x="5543550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532967" y="2414480"/>
                <a:ext cx="283633" cy="276999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sp>
          <p:nvSpPr>
            <p:cNvPr id="52" name="Pentagon 51"/>
            <p:cNvSpPr/>
            <p:nvPr/>
          </p:nvSpPr>
          <p:spPr>
            <a:xfrm>
              <a:off x="457200" y="520067"/>
              <a:ext cx="2394053" cy="276999"/>
            </a:xfrm>
            <a:prstGeom prst="homePlate">
              <a:avLst/>
            </a:prstGeom>
            <a:ln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accent6"/>
                  </a:solidFill>
                  <a:latin typeface="Corbel"/>
                  <a:cs typeface="Corbel"/>
                </a:rPr>
                <a:t>Concept of Content Curation</a:t>
              </a:r>
              <a:endParaRPr lang="en-US" sz="1200" dirty="0">
                <a:solidFill>
                  <a:schemeClr val="accent6"/>
                </a:solidFill>
                <a:latin typeface="Corbel"/>
                <a:cs typeface="Corbe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5009036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TextBox 42"/>
          <p:cNvSpPr txBox="1"/>
          <p:nvPr/>
        </p:nvSpPr>
        <p:spPr>
          <a:xfrm>
            <a:off x="2127250" y="820726"/>
            <a:ext cx="644067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 smtClean="0">
                <a:solidFill>
                  <a:srgbClr val="267209"/>
                </a:solidFill>
                <a:latin typeface="Gill Sans"/>
                <a:cs typeface="Gill Sans"/>
              </a:rPr>
              <a:t>Content Curation is a term that describes the act of </a:t>
            </a:r>
            <a:r>
              <a:rPr lang="en-US" sz="3600" dirty="0" smtClean="0">
                <a:solidFill>
                  <a:schemeClr val="accent6"/>
                </a:solidFill>
                <a:latin typeface="Gill Sans"/>
                <a:cs typeface="Gill Sans"/>
              </a:rPr>
              <a:t>finding</a:t>
            </a:r>
            <a:r>
              <a:rPr lang="en-US" sz="3600" dirty="0" smtClean="0">
                <a:solidFill>
                  <a:srgbClr val="267209"/>
                </a:solidFill>
                <a:latin typeface="Gill Sans"/>
                <a:cs typeface="Gill Sans"/>
              </a:rPr>
              <a:t>, </a:t>
            </a:r>
            <a:r>
              <a:rPr lang="en-US" sz="3600" dirty="0" smtClean="0">
                <a:solidFill>
                  <a:srgbClr val="EF7F2C"/>
                </a:solidFill>
                <a:latin typeface="Gill Sans"/>
                <a:cs typeface="Gill Sans"/>
              </a:rPr>
              <a:t>grouping</a:t>
            </a:r>
            <a:r>
              <a:rPr lang="en-US" sz="3600" dirty="0" smtClean="0">
                <a:solidFill>
                  <a:srgbClr val="267209"/>
                </a:solidFill>
                <a:latin typeface="Gill Sans"/>
                <a:cs typeface="Gill Sans"/>
              </a:rPr>
              <a:t>, </a:t>
            </a:r>
            <a:r>
              <a:rPr lang="en-US" sz="3600" dirty="0" smtClean="0">
                <a:solidFill>
                  <a:srgbClr val="EF7F2C"/>
                </a:solidFill>
                <a:latin typeface="Gill Sans"/>
                <a:cs typeface="Gill Sans"/>
              </a:rPr>
              <a:t>organizing</a:t>
            </a:r>
            <a:r>
              <a:rPr lang="en-US" sz="3600" dirty="0" smtClean="0">
                <a:solidFill>
                  <a:srgbClr val="267209"/>
                </a:solidFill>
                <a:latin typeface="Gill Sans"/>
                <a:cs typeface="Gill Sans"/>
              </a:rPr>
              <a:t> or </a:t>
            </a:r>
            <a:r>
              <a:rPr lang="en-US" sz="3600" dirty="0" smtClean="0">
                <a:solidFill>
                  <a:srgbClr val="EF7F2C"/>
                </a:solidFill>
                <a:latin typeface="Gill Sans"/>
                <a:cs typeface="Gill Sans"/>
              </a:rPr>
              <a:t>sharing</a:t>
            </a:r>
            <a:r>
              <a:rPr lang="en-US" sz="3600" dirty="0" smtClean="0">
                <a:solidFill>
                  <a:srgbClr val="267209"/>
                </a:solidFill>
                <a:latin typeface="Gill Sans"/>
                <a:cs typeface="Gill Sans"/>
              </a:rPr>
              <a:t> the </a:t>
            </a:r>
            <a:r>
              <a:rPr lang="en-US" sz="3600" dirty="0" smtClean="0">
                <a:solidFill>
                  <a:srgbClr val="EF7F2C"/>
                </a:solidFill>
                <a:latin typeface="Gill Sans"/>
                <a:cs typeface="Gill Sans"/>
              </a:rPr>
              <a:t>best</a:t>
            </a:r>
            <a:r>
              <a:rPr lang="en-US" sz="3600" dirty="0" smtClean="0">
                <a:solidFill>
                  <a:srgbClr val="267209"/>
                </a:solidFill>
                <a:latin typeface="Gill Sans"/>
                <a:cs typeface="Gill Sans"/>
              </a:rPr>
              <a:t> and most </a:t>
            </a:r>
            <a:r>
              <a:rPr lang="en-US" sz="3600" dirty="0" smtClean="0">
                <a:solidFill>
                  <a:srgbClr val="EF7F2C"/>
                </a:solidFill>
                <a:latin typeface="Gill Sans"/>
                <a:cs typeface="Gill Sans"/>
              </a:rPr>
              <a:t>relevant</a:t>
            </a:r>
            <a:r>
              <a:rPr lang="en-US" sz="3600" dirty="0" smtClean="0">
                <a:solidFill>
                  <a:srgbClr val="267209"/>
                </a:solidFill>
                <a:latin typeface="Gill Sans"/>
                <a:cs typeface="Gill Sans"/>
              </a:rPr>
              <a:t> content on a </a:t>
            </a:r>
            <a:r>
              <a:rPr lang="en-US" sz="3600" dirty="0" smtClean="0">
                <a:solidFill>
                  <a:srgbClr val="EF7F2C"/>
                </a:solidFill>
                <a:latin typeface="Gill Sans"/>
                <a:cs typeface="Gill Sans"/>
              </a:rPr>
              <a:t>specific</a:t>
            </a:r>
            <a:r>
              <a:rPr lang="en-US" sz="3600" dirty="0" smtClean="0">
                <a:solidFill>
                  <a:srgbClr val="267209"/>
                </a:solidFill>
                <a:latin typeface="Gill Sans"/>
                <a:cs typeface="Gill Sans"/>
              </a:rPr>
              <a:t> issue.</a:t>
            </a:r>
            <a:endParaRPr lang="en-US" sz="2800" dirty="0">
              <a:solidFill>
                <a:srgbClr val="666666"/>
              </a:solidFill>
              <a:latin typeface="Cooper Black"/>
              <a:cs typeface="Cooper Black"/>
            </a:endParaRPr>
          </a:p>
        </p:txBody>
      </p:sp>
      <p:grpSp>
        <p:nvGrpSpPr>
          <p:cNvPr id="44" name="Group 43"/>
          <p:cNvGrpSpPr/>
          <p:nvPr/>
        </p:nvGrpSpPr>
        <p:grpSpPr>
          <a:xfrm>
            <a:off x="5760449" y="3920203"/>
            <a:ext cx="2807479" cy="461665"/>
            <a:chOff x="2804583" y="3087774"/>
            <a:chExt cx="2807479" cy="461665"/>
          </a:xfrm>
        </p:grpSpPr>
        <p:sp>
          <p:nvSpPr>
            <p:cNvPr id="48" name="TextBox 47"/>
            <p:cNvSpPr txBox="1"/>
            <p:nvPr/>
          </p:nvSpPr>
          <p:spPr>
            <a:xfrm>
              <a:off x="3196166" y="3087774"/>
              <a:ext cx="24158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chemeClr val="tx2"/>
                  </a:solidFill>
                  <a:latin typeface="Lucida Grande"/>
                  <a:cs typeface="Lucida Grande"/>
                </a:rPr>
                <a:t>Rohit Bhargava</a:t>
              </a:r>
              <a:endParaRPr lang="en-US" sz="2400" dirty="0">
                <a:solidFill>
                  <a:schemeClr val="tx2"/>
                </a:solidFill>
                <a:latin typeface="Lucida Grande"/>
                <a:cs typeface="Lucida Grande"/>
              </a:endParaRPr>
            </a:p>
          </p:txBody>
        </p:sp>
        <p:cxnSp>
          <p:nvCxnSpPr>
            <p:cNvPr id="49" name="Straight Connector 48"/>
            <p:cNvCxnSpPr>
              <a:endCxn id="48" idx="1"/>
            </p:cNvCxnSpPr>
            <p:nvPr/>
          </p:nvCxnSpPr>
          <p:spPr>
            <a:xfrm>
              <a:off x="2804583" y="3312583"/>
              <a:ext cx="391583" cy="6024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0" name="Rectangle 49"/>
          <p:cNvSpPr/>
          <p:nvPr/>
        </p:nvSpPr>
        <p:spPr>
          <a:xfrm rot="888181">
            <a:off x="1998615" y="544469"/>
            <a:ext cx="614847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6000" dirty="0" smtClean="0">
                <a:solidFill>
                  <a:schemeClr val="tx2"/>
                </a:solidFill>
                <a:latin typeface="Cooper Black"/>
                <a:cs typeface="Cooper Black"/>
              </a:rPr>
              <a:t>“</a:t>
            </a:r>
            <a:endParaRPr lang="en-US" sz="6000" dirty="0"/>
          </a:p>
        </p:txBody>
      </p:sp>
      <p:sp>
        <p:nvSpPr>
          <p:cNvPr id="51" name="TextBox 50"/>
          <p:cNvSpPr txBox="1"/>
          <p:nvPr/>
        </p:nvSpPr>
        <p:spPr>
          <a:xfrm rot="822324">
            <a:off x="8315469" y="2795081"/>
            <a:ext cx="6148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rgbClr val="666666"/>
                </a:solidFill>
                <a:latin typeface="Cooper Black"/>
                <a:cs typeface="Cooper Black"/>
              </a:rPr>
              <a:t>”</a:t>
            </a:r>
            <a:endParaRPr lang="en-US" sz="6000" dirty="0"/>
          </a:p>
        </p:txBody>
      </p:sp>
      <p:sp>
        <p:nvSpPr>
          <p:cNvPr id="60" name="TextBox 59"/>
          <p:cNvSpPr txBox="1"/>
          <p:nvPr/>
        </p:nvSpPr>
        <p:spPr>
          <a:xfrm>
            <a:off x="4114997" y="4433432"/>
            <a:ext cx="4452931" cy="6924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300" dirty="0" smtClean="0">
                <a:solidFill>
                  <a:schemeClr val="tx2"/>
                </a:solidFill>
                <a:latin typeface="Lucida Grande"/>
                <a:cs typeface="Lucida Grande"/>
              </a:rPr>
              <a:t>SVP, Global Strategy &amp; Planning| Ogilvy</a:t>
            </a:r>
          </a:p>
          <a:p>
            <a:pPr algn="r"/>
            <a:r>
              <a:rPr lang="en-US" sz="1300" dirty="0" smtClean="0">
                <a:solidFill>
                  <a:schemeClr val="tx2"/>
                </a:solidFill>
                <a:latin typeface="Lucida Grande"/>
                <a:cs typeface="Lucida Grande"/>
              </a:rPr>
              <a:t>Author, </a:t>
            </a:r>
            <a:r>
              <a:rPr lang="en-US" sz="1300" i="1" dirty="0" smtClean="0">
                <a:solidFill>
                  <a:schemeClr val="tx2"/>
                </a:solidFill>
                <a:latin typeface="Lucida Grande"/>
                <a:cs typeface="Lucida Grande"/>
              </a:rPr>
              <a:t>Likeonomics, Personality Not Included</a:t>
            </a:r>
          </a:p>
          <a:p>
            <a:pPr algn="r"/>
            <a:r>
              <a:rPr lang="en-US" sz="1300" dirty="0" smtClean="0">
                <a:solidFill>
                  <a:schemeClr val="tx2"/>
                </a:solidFill>
                <a:latin typeface="Lucida Grande"/>
                <a:cs typeface="Lucida Grande"/>
              </a:rPr>
              <a:t>Professor, Global Marketing | Georgetown University</a:t>
            </a:r>
            <a:endParaRPr lang="en-US" sz="1300" dirty="0">
              <a:solidFill>
                <a:schemeClr val="tx2"/>
              </a:solidFill>
              <a:latin typeface="Lucida Grande"/>
              <a:cs typeface="Lucida Grande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7</a:t>
            </a:fld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640080" y="182880"/>
            <a:ext cx="7927848" cy="276999"/>
            <a:chOff x="457200" y="520067"/>
            <a:chExt cx="8274048" cy="276999"/>
          </a:xfrm>
        </p:grpSpPr>
        <p:cxnSp>
          <p:nvCxnSpPr>
            <p:cNvPr id="24" name="Straight Connector 23"/>
            <p:cNvCxnSpPr/>
            <p:nvPr/>
          </p:nvCxnSpPr>
          <p:spPr>
            <a:xfrm>
              <a:off x="457200" y="655903"/>
              <a:ext cx="8274048" cy="2143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25" name="Group 24"/>
            <p:cNvGrpSpPr/>
            <p:nvPr/>
          </p:nvGrpSpPr>
          <p:grpSpPr>
            <a:xfrm>
              <a:off x="7156449" y="520067"/>
              <a:ext cx="283633" cy="276999"/>
              <a:chOff x="4419600" y="2561167"/>
              <a:chExt cx="283633" cy="276999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4434417" y="2582333"/>
                <a:ext cx="247650" cy="247650"/>
              </a:xfrm>
              <a:prstGeom prst="ellipse">
                <a:avLst/>
              </a:prstGeom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4419600" y="2561167"/>
                <a:ext cx="283633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 smtClean="0">
                    <a:solidFill>
                      <a:schemeClr val="bg1"/>
                    </a:solidFill>
                  </a:rPr>
                  <a:t>A</a:t>
                </a:r>
                <a:endParaRPr lang="en-US" sz="12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26" name="Group 25"/>
            <p:cNvGrpSpPr/>
            <p:nvPr/>
          </p:nvGrpSpPr>
          <p:grpSpPr>
            <a:xfrm>
              <a:off x="7730065" y="520067"/>
              <a:ext cx="283633" cy="276999"/>
              <a:chOff x="5532967" y="2414480"/>
              <a:chExt cx="283633" cy="276999"/>
            </a:xfrm>
          </p:grpSpPr>
          <p:sp>
            <p:nvSpPr>
              <p:cNvPr id="31" name="Oval 30"/>
              <p:cNvSpPr/>
              <p:nvPr/>
            </p:nvSpPr>
            <p:spPr>
              <a:xfrm>
                <a:off x="5543550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5532967" y="2414480"/>
                <a:ext cx="283633" cy="276999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grpSp>
          <p:nvGrpSpPr>
            <p:cNvPr id="27" name="Group 26"/>
            <p:cNvGrpSpPr/>
            <p:nvPr/>
          </p:nvGrpSpPr>
          <p:grpSpPr>
            <a:xfrm>
              <a:off x="7450665" y="520067"/>
              <a:ext cx="283633" cy="276999"/>
              <a:chOff x="5532967" y="2414480"/>
              <a:chExt cx="283633" cy="276999"/>
            </a:xfrm>
          </p:grpSpPr>
          <p:sp>
            <p:nvSpPr>
              <p:cNvPr id="29" name="Oval 28"/>
              <p:cNvSpPr/>
              <p:nvPr/>
            </p:nvSpPr>
            <p:spPr>
              <a:xfrm>
                <a:off x="5543550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532967" y="2414480"/>
                <a:ext cx="283633" cy="276999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B</a:t>
                </a:r>
              </a:p>
            </p:txBody>
          </p:sp>
        </p:grpSp>
        <p:sp>
          <p:nvSpPr>
            <p:cNvPr id="28" name="Pentagon 27"/>
            <p:cNvSpPr/>
            <p:nvPr/>
          </p:nvSpPr>
          <p:spPr>
            <a:xfrm>
              <a:off x="457200" y="520067"/>
              <a:ext cx="2394053" cy="276999"/>
            </a:xfrm>
            <a:prstGeom prst="homePlate">
              <a:avLst/>
            </a:prstGeom>
            <a:ln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sz="1200" dirty="0" smtClean="0">
                  <a:solidFill>
                    <a:schemeClr val="accent6"/>
                  </a:solidFill>
                  <a:latin typeface="Corbel"/>
                  <a:cs typeface="Corbel"/>
                </a:rPr>
                <a:t>Concept of Content Curation</a:t>
              </a:r>
              <a:endParaRPr lang="en-US" sz="1200" dirty="0">
                <a:solidFill>
                  <a:schemeClr val="accent6"/>
                </a:solidFill>
                <a:latin typeface="Corbel"/>
                <a:cs typeface="Corbel"/>
              </a:endParaRPr>
            </a:p>
          </p:txBody>
        </p:sp>
      </p:grpSp>
      <p:pic>
        <p:nvPicPr>
          <p:cNvPr id="35" name="Picture 34" descr="Rohit Bhargave.jpg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500" b="99531" l="0" r="89435">
                        <a14:foregroundMark x1="28962" y1="19375" x2="28962" y2="19375"/>
                        <a14:foregroundMark x1="71767" y1="61250" x2="71767" y2="61250"/>
                        <a14:foregroundMark x1="32240" y1="13906" x2="32240" y2="13906"/>
                        <a14:foregroundMark x1="35337" y1="67969" x2="35337" y2="67969"/>
                        <a14:foregroundMark x1="38980" y1="71719" x2="38980" y2="71719"/>
                        <a14:foregroundMark x1="43716" y1="76094" x2="43716" y2="76094"/>
                        <a14:foregroundMark x1="43534" y1="79219" x2="43534" y2="79219"/>
                        <a14:foregroundMark x1="79417" y1="92188" x2="79417" y2="92188"/>
                        <a14:foregroundMark x1="29144" y1="73438" x2="29144" y2="73438"/>
                        <a14:foregroundMark x1="24226" y1="60781" x2="24226" y2="60781"/>
                        <a14:foregroundMark x1="24044" y1="56250" x2="24044" y2="56250"/>
                        <a14:foregroundMark x1="26230" y1="53125" x2="26230" y2="53125"/>
                        <a14:foregroundMark x1="26776" y1="52031" x2="26776" y2="52031"/>
                        <a14:foregroundMark x1="18944" y1="60938" x2="18944" y2="60938"/>
                        <a14:foregroundMark x1="27322" y1="49688" x2="27322" y2="49688"/>
                        <a14:foregroundMark x1="3643" y1="72500" x2="3643" y2="72500"/>
                        <a14:foregroundMark x1="4918" y1="70938" x2="4918" y2="70938"/>
                        <a14:foregroundMark x1="6922" y1="69844" x2="6922" y2="69844"/>
                        <a14:foregroundMark x1="8743" y1="66875" x2="8743" y2="66875"/>
                        <a14:foregroundMark x1="12568" y1="64688" x2="12568" y2="64688"/>
                        <a14:foregroundMark x1="14754" y1="62656" x2="14754" y2="62656"/>
                        <a14:foregroundMark x1="19490" y1="58750" x2="19490" y2="58750"/>
                        <a14:foregroundMark x1="20947" y1="56875" x2="20947" y2="56875"/>
                        <a14:foregroundMark x1="22222" y1="55937" x2="22222" y2="55937"/>
                        <a14:foregroundMark x1="18215" y1="58438" x2="18215" y2="58438"/>
                        <a14:foregroundMark x1="4918" y1="68594" x2="4918" y2="68594"/>
                        <a14:foregroundMark x1="70492" y1="64531" x2="70492" y2="64531"/>
                        <a14:foregroundMark x1="74317" y1="88750" x2="74317" y2="88750"/>
                        <a14:foregroundMark x1="66302" y1="59688" x2="66302" y2="59688"/>
                        <a14:foregroundMark x1="67031" y1="58906" x2="67031" y2="58906"/>
                        <a14:foregroundMark x1="69581" y1="59062" x2="69581" y2="59062"/>
                        <a14:foregroundMark x1="75410" y1="97969" x2="75410" y2="97969"/>
                        <a14:foregroundMark x1="77049" y1="97344" x2="77049" y2="97344"/>
                        <a14:foregroundMark x1="71038" y1="74063" x2="71038" y2="74063"/>
                        <a14:foregroundMark x1="71403" y1="75625" x2="71403" y2="75625"/>
                        <a14:foregroundMark x1="71403" y1="77344" x2="71403" y2="77344"/>
                        <a14:foregroundMark x1="72313" y1="79688" x2="72313" y2="79688"/>
                        <a14:foregroundMark x1="83971" y1="74375" x2="83971" y2="74375"/>
                        <a14:foregroundMark x1="83242" y1="62656" x2="83242" y2="62656"/>
                        <a14:foregroundMark x1="76503" y1="56094" x2="76503" y2="56094"/>
                        <a14:foregroundMark x1="79781" y1="63594" x2="79781" y2="63594"/>
                        <a14:foregroundMark x1="78506" y1="72500" x2="78506" y2="72500"/>
                        <a14:foregroundMark x1="71403" y1="51406" x2="71403" y2="51406"/>
                        <a14:foregroundMark x1="27140" y1="16563" x2="27140" y2="16563"/>
                        <a14:foregroundMark x1="29508" y1="13750" x2="29508" y2="13750"/>
                        <a14:foregroundMark x1="1821" y1="70625" x2="1821" y2="70625"/>
                        <a14:foregroundMark x1="25865" y1="18125" x2="25865" y2="18125"/>
                        <a14:foregroundMark x1="27687" y1="15156" x2="27687" y2="15156"/>
                        <a14:foregroundMark x1="30419" y1="12344" x2="30419" y2="12344"/>
                        <a14:foregroundMark x1="31694" y1="11563" x2="31694" y2="11563"/>
                        <a14:foregroundMark x1="34062" y1="10156" x2="34062" y2="10156"/>
                        <a14:foregroundMark x1="37158" y1="8594" x2="37158" y2="8594"/>
                        <a14:foregroundMark x1="39344" y1="7656" x2="39344" y2="7656"/>
                        <a14:foregroundMark x1="72860" y1="25469" x2="72860" y2="25469"/>
                        <a14:backgroundMark x1="7650" y1="23906" x2="7650" y2="23906"/>
                        <a14:backgroundMark x1="25501" y1="10313" x2="25501" y2="10313"/>
                        <a14:backgroundMark x1="16029" y1="51094" x2="16029" y2="51094"/>
                        <a14:backgroundMark x1="43716" y1="74688" x2="43716" y2="7468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931" r="6015"/>
          <a:stretch/>
        </p:blipFill>
        <p:spPr>
          <a:xfrm>
            <a:off x="0" y="3672416"/>
            <a:ext cx="2645833" cy="3185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8593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" name="Group 46"/>
          <p:cNvGrpSpPr/>
          <p:nvPr/>
        </p:nvGrpSpPr>
        <p:grpSpPr>
          <a:xfrm>
            <a:off x="640080" y="171931"/>
            <a:ext cx="7927848" cy="287948"/>
            <a:chOff x="457200" y="509118"/>
            <a:chExt cx="8274048" cy="287948"/>
          </a:xfrm>
        </p:grpSpPr>
        <p:cxnSp>
          <p:nvCxnSpPr>
            <p:cNvPr id="5" name="Straight Connector 4"/>
            <p:cNvCxnSpPr/>
            <p:nvPr/>
          </p:nvCxnSpPr>
          <p:spPr>
            <a:xfrm>
              <a:off x="457200" y="655903"/>
              <a:ext cx="8274048" cy="2143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37" name="Group 36"/>
            <p:cNvGrpSpPr/>
            <p:nvPr/>
          </p:nvGrpSpPr>
          <p:grpSpPr>
            <a:xfrm>
              <a:off x="7787195" y="509118"/>
              <a:ext cx="283633" cy="276999"/>
              <a:chOff x="5590097" y="2403531"/>
              <a:chExt cx="283633" cy="276999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5612106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39" name="TextBox 38"/>
              <p:cNvSpPr txBox="1"/>
              <p:nvPr/>
            </p:nvSpPr>
            <p:spPr>
              <a:xfrm>
                <a:off x="5590097" y="2403531"/>
                <a:ext cx="283633" cy="276999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sp>
          <p:nvSpPr>
            <p:cNvPr id="46" name="Pentagon 45"/>
            <p:cNvSpPr/>
            <p:nvPr/>
          </p:nvSpPr>
          <p:spPr>
            <a:xfrm>
              <a:off x="457200" y="520067"/>
              <a:ext cx="2125133" cy="276999"/>
            </a:xfrm>
            <a:prstGeom prst="homePlate">
              <a:avLst/>
            </a:prstGeom>
            <a:ln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200" dirty="0" smtClean="0">
                  <a:solidFill>
                    <a:schemeClr val="accent6"/>
                  </a:solidFill>
                  <a:latin typeface="Corbel"/>
                  <a:cs typeface="Corbel"/>
                </a:rPr>
                <a:t>Model</a:t>
              </a:r>
              <a:r>
                <a:rPr lang="en-US" sz="1200" dirty="0" smtClean="0">
                  <a:solidFill>
                    <a:schemeClr val="accent6"/>
                  </a:solidFill>
                  <a:latin typeface="Corbel"/>
                  <a:cs typeface="Corbel"/>
                </a:rPr>
                <a:t> of Content Curation</a:t>
              </a:r>
              <a:endParaRPr lang="en-US" sz="1200" dirty="0">
                <a:solidFill>
                  <a:schemeClr val="accent6"/>
                </a:solidFill>
                <a:latin typeface="Corbel"/>
                <a:cs typeface="Corbel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14113" y="178747"/>
            <a:ext cx="283633" cy="276999"/>
            <a:chOff x="5532967" y="2414480"/>
            <a:chExt cx="283633" cy="276999"/>
          </a:xfrm>
        </p:grpSpPr>
        <p:sp>
          <p:nvSpPr>
            <p:cNvPr id="17" name="Oval 16"/>
            <p:cNvSpPr/>
            <p:nvPr/>
          </p:nvSpPr>
          <p:spPr>
            <a:xfrm>
              <a:off x="5543550" y="2431132"/>
              <a:ext cx="247650" cy="24765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532967" y="2414480"/>
              <a:ext cx="2836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395634" y="168167"/>
            <a:ext cx="283633" cy="279399"/>
            <a:chOff x="4430183" y="2550584"/>
            <a:chExt cx="283633" cy="279399"/>
          </a:xfrm>
        </p:grpSpPr>
        <p:sp>
          <p:nvSpPr>
            <p:cNvPr id="20" name="Oval 19"/>
            <p:cNvSpPr/>
            <p:nvPr/>
          </p:nvSpPr>
          <p:spPr>
            <a:xfrm>
              <a:off x="4434417" y="2582333"/>
              <a:ext cx="247650" cy="24765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4430183" y="2550584"/>
              <a:ext cx="2836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640080" y="6134554"/>
            <a:ext cx="447292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smtClean="0">
                <a:solidFill>
                  <a:schemeClr val="tx2"/>
                </a:solidFill>
              </a:rPr>
              <a:t>Source: 3-S model from </a:t>
            </a:r>
            <a:r>
              <a:rPr lang="en-US" sz="1050" dirty="0" smtClean="0">
                <a:solidFill>
                  <a:schemeClr val="tx2"/>
                </a:solidFill>
                <a:hlinkClick r:id="rId2"/>
              </a:rPr>
              <a:t>Beth Kanter</a:t>
            </a:r>
            <a:r>
              <a:rPr lang="en-US" sz="1050" dirty="0" smtClean="0">
                <a:solidFill>
                  <a:schemeClr val="tx2"/>
                </a:solidFill>
              </a:rPr>
              <a:t>; Sensing model from </a:t>
            </a:r>
            <a:r>
              <a:rPr lang="en-US" sz="1050" dirty="0" smtClean="0">
                <a:solidFill>
                  <a:schemeClr val="tx2"/>
                </a:solidFill>
                <a:hlinkClick r:id="rId3"/>
              </a:rPr>
              <a:t>Rohit Bhargava</a:t>
            </a:r>
            <a:r>
              <a:rPr lang="en-US" sz="1050" dirty="0" smtClean="0">
                <a:solidFill>
                  <a:schemeClr val="tx2"/>
                </a:solidFill>
              </a:rPr>
              <a:t>  </a:t>
            </a:r>
            <a:endParaRPr lang="en-US" sz="1050" dirty="0">
              <a:solidFill>
                <a:schemeClr val="tx2"/>
              </a:solidFill>
            </a:endParaRPr>
          </a:p>
        </p:txBody>
      </p:sp>
      <p:sp>
        <p:nvSpPr>
          <p:cNvPr id="98" name="Title 1"/>
          <p:cNvSpPr>
            <a:spLocks noGrp="1"/>
          </p:cNvSpPr>
          <p:nvPr>
            <p:ph type="title"/>
          </p:nvPr>
        </p:nvSpPr>
        <p:spPr>
          <a:xfrm>
            <a:off x="640080" y="5299815"/>
            <a:ext cx="8210234" cy="762529"/>
          </a:xfrm>
        </p:spPr>
        <p:txBody>
          <a:bodyPr>
            <a:noAutofit/>
          </a:bodyPr>
          <a:lstStyle/>
          <a:p>
            <a:pPr algn="l"/>
            <a:r>
              <a:rPr lang="en-US" sz="2400" dirty="0" smtClean="0">
                <a:solidFill>
                  <a:schemeClr val="accent3">
                    <a:lumMod val="90000"/>
                    <a:lumOff val="10000"/>
                  </a:schemeClr>
                </a:solidFill>
                <a:latin typeface="Gill Sans"/>
                <a:ea typeface="Hiragino Sans GB W6"/>
                <a:cs typeface="Gill Sans"/>
              </a:rPr>
              <a:t>Curation goes through a 3-S process: Seeking, Sensing, Sharing. </a:t>
            </a:r>
            <a:r>
              <a:rPr lang="en-US" sz="2400" dirty="0" smtClean="0">
                <a:solidFill>
                  <a:schemeClr val="accent6"/>
                </a:solidFill>
                <a:latin typeface="Gill Sans"/>
                <a:ea typeface="Hiragino Sans GB W6"/>
                <a:cs typeface="Gill Sans"/>
              </a:rPr>
              <a:t>It’s a process of adding value to the audience. </a:t>
            </a:r>
            <a:endParaRPr lang="en-US" sz="2400" dirty="0">
              <a:solidFill>
                <a:schemeClr val="accent6"/>
              </a:solidFill>
              <a:latin typeface="Gill Sans"/>
              <a:ea typeface="Hiragino Sans GB W6"/>
              <a:cs typeface="Gill Sans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40079" y="809057"/>
            <a:ext cx="8038253" cy="4217045"/>
            <a:chOff x="404285" y="975669"/>
            <a:chExt cx="8274048" cy="4234985"/>
          </a:xfrm>
        </p:grpSpPr>
        <p:grpSp>
          <p:nvGrpSpPr>
            <p:cNvPr id="43" name="Group 42"/>
            <p:cNvGrpSpPr/>
            <p:nvPr/>
          </p:nvGrpSpPr>
          <p:grpSpPr>
            <a:xfrm>
              <a:off x="1823645" y="1335219"/>
              <a:ext cx="5260366" cy="3875435"/>
              <a:chOff x="1364004" y="218981"/>
              <a:chExt cx="10148279" cy="5627640"/>
            </a:xfrm>
          </p:grpSpPr>
          <p:sp>
            <p:nvSpPr>
              <p:cNvPr id="44" name="Isosceles Triangle 43"/>
              <p:cNvSpPr/>
              <p:nvPr/>
            </p:nvSpPr>
            <p:spPr>
              <a:xfrm rot="16200000" flipH="1">
                <a:off x="5862277" y="1051559"/>
                <a:ext cx="5616687" cy="3973433"/>
              </a:xfrm>
              <a:prstGeom prst="triangle">
                <a:avLst>
                  <a:gd name="adj" fmla="val 49416"/>
                </a:avLst>
              </a:prstGeom>
              <a:solidFill>
                <a:srgbClr val="A7EA52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solidFill>
                      <a:srgbClr val="4E67C8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45" name="Isosceles Triangle 44"/>
              <p:cNvSpPr/>
              <p:nvPr/>
            </p:nvSpPr>
            <p:spPr>
              <a:xfrm rot="5400000">
                <a:off x="1397323" y="1051561"/>
                <a:ext cx="5616687" cy="3973433"/>
              </a:xfrm>
              <a:prstGeom prst="triangle">
                <a:avLst>
                  <a:gd name="adj" fmla="val 49416"/>
                </a:avLst>
              </a:prstGeom>
              <a:solidFill>
                <a:srgbClr val="B4DCFA">
                  <a:lumMod val="75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solidFill>
                      <a:srgbClr val="4E67C8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48" name="Group 47"/>
              <p:cNvGrpSpPr/>
              <p:nvPr/>
            </p:nvGrpSpPr>
            <p:grpSpPr>
              <a:xfrm>
                <a:off x="3778195" y="1325027"/>
                <a:ext cx="5374930" cy="3382922"/>
                <a:chOff x="3778195" y="1325027"/>
                <a:chExt cx="5374930" cy="3382922"/>
              </a:xfrm>
            </p:grpSpPr>
            <p:sp>
              <p:nvSpPr>
                <p:cNvPr id="60" name="Rectangle 59"/>
                <p:cNvSpPr/>
                <p:nvPr/>
              </p:nvSpPr>
              <p:spPr>
                <a:xfrm>
                  <a:off x="3778195" y="1325027"/>
                  <a:ext cx="5374930" cy="3382922"/>
                </a:xfrm>
                <a:prstGeom prst="rect">
                  <a:avLst/>
                </a:prstGeom>
                <a:solidFill>
                  <a:srgbClr val="FF8021">
                    <a:lumMod val="60000"/>
                    <a:lumOff val="4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ysClr val="window" lastClr="FFFFFF"/>
                    </a:solidFill>
                    <a:effectLst>
                      <a:reflection blurRad="6350" stA="55000" endA="50" endPos="85000" dist="60007" dir="5400000" sy="-100000" algn="bl" rotWithShape="0"/>
                    </a:effectLst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>
                  <a:off x="4414880" y="1960184"/>
                  <a:ext cx="4071588" cy="0"/>
                </a:xfrm>
                <a:prstGeom prst="line">
                  <a:avLst/>
                </a:prstGeom>
                <a:noFill/>
                <a:ln w="539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4429643" y="2645349"/>
                  <a:ext cx="3964139" cy="6796"/>
                </a:xfrm>
                <a:prstGeom prst="line">
                  <a:avLst/>
                </a:prstGeom>
                <a:noFill/>
                <a:ln w="539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  <p:cxnSp>
              <p:nvCxnSpPr>
                <p:cNvPr id="64" name="Straight Connector 63"/>
                <p:cNvCxnSpPr/>
                <p:nvPr/>
              </p:nvCxnSpPr>
              <p:spPr>
                <a:xfrm>
                  <a:off x="4510870" y="3352321"/>
                  <a:ext cx="3882912" cy="0"/>
                </a:xfrm>
                <a:prstGeom prst="line">
                  <a:avLst/>
                </a:prstGeom>
                <a:noFill/>
                <a:ln w="539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  <p:cxnSp>
              <p:nvCxnSpPr>
                <p:cNvPr id="65" name="Straight Connector 64"/>
                <p:cNvCxnSpPr/>
                <p:nvPr/>
              </p:nvCxnSpPr>
              <p:spPr>
                <a:xfrm flipV="1">
                  <a:off x="4402347" y="4046433"/>
                  <a:ext cx="4084121" cy="6798"/>
                </a:xfrm>
                <a:prstGeom prst="line">
                  <a:avLst/>
                </a:prstGeom>
                <a:noFill/>
                <a:ln w="53975" cap="flat" cmpd="sng" algn="ctr">
                  <a:solidFill>
                    <a:sysClr val="window" lastClr="FFFFFF"/>
                  </a:solidFill>
                  <a:prstDash val="solid"/>
                </a:ln>
                <a:effectLst/>
              </p:spPr>
            </p:cxnSp>
            <p:sp>
              <p:nvSpPr>
                <p:cNvPr id="66" name="TextBox 65"/>
                <p:cNvSpPr txBox="1"/>
                <p:nvPr/>
              </p:nvSpPr>
              <p:spPr>
                <a:xfrm>
                  <a:off x="5325108" y="1471058"/>
                  <a:ext cx="2165851" cy="37989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Gill Sans"/>
                      <a:cs typeface="Gill Sans"/>
                    </a:rPr>
                    <a:t>Aggregation</a:t>
                  </a:r>
                </a:p>
              </p:txBody>
            </p:sp>
            <p:sp>
              <p:nvSpPr>
                <p:cNvPr id="67" name="TextBox 66"/>
                <p:cNvSpPr txBox="1"/>
                <p:nvPr/>
              </p:nvSpPr>
              <p:spPr>
                <a:xfrm>
                  <a:off x="5418529" y="2104922"/>
                  <a:ext cx="1985254" cy="370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Gill Sans"/>
                      <a:cs typeface="Gill Sans"/>
                    </a:rPr>
                    <a:t>Distillation</a:t>
                  </a:r>
                </a:p>
              </p:txBody>
            </p:sp>
            <p:sp>
              <p:nvSpPr>
                <p:cNvPr id="68" name="TextBox 67"/>
                <p:cNvSpPr txBox="1"/>
                <p:nvPr/>
              </p:nvSpPr>
              <p:spPr>
                <a:xfrm>
                  <a:off x="5477711" y="2795514"/>
                  <a:ext cx="1887597" cy="44693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Gill Sans"/>
                      <a:cs typeface="Gill Sans"/>
                    </a:rPr>
                    <a:t>Elevation</a:t>
                  </a:r>
                </a:p>
              </p:txBody>
            </p:sp>
            <p:sp>
              <p:nvSpPr>
                <p:cNvPr id="69" name="TextBox 68"/>
                <p:cNvSpPr txBox="1"/>
                <p:nvPr/>
              </p:nvSpPr>
              <p:spPr>
                <a:xfrm>
                  <a:off x="5643109" y="3542467"/>
                  <a:ext cx="1537518" cy="370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Gill Sans"/>
                      <a:cs typeface="Gill Sans"/>
                    </a:rPr>
                    <a:t>Mashup</a:t>
                  </a:r>
                </a:p>
              </p:txBody>
            </p:sp>
            <p:sp>
              <p:nvSpPr>
                <p:cNvPr id="70" name="TextBox 69"/>
                <p:cNvSpPr txBox="1"/>
                <p:nvPr/>
              </p:nvSpPr>
              <p:spPr>
                <a:xfrm>
                  <a:off x="5358902" y="4229960"/>
                  <a:ext cx="2099726" cy="37055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4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595959"/>
                      </a:solidFill>
                      <a:effectLst/>
                      <a:uLnTx/>
                      <a:uFillTx/>
                      <a:latin typeface="Gill Sans"/>
                      <a:cs typeface="Gill Sans"/>
                    </a:rPr>
                    <a:t>Chronology</a:t>
                  </a:r>
                </a:p>
              </p:txBody>
            </p:sp>
          </p:grpSp>
          <p:grpSp>
            <p:nvGrpSpPr>
              <p:cNvPr id="49" name="Group 48"/>
              <p:cNvGrpSpPr/>
              <p:nvPr/>
            </p:nvGrpSpPr>
            <p:grpSpPr>
              <a:xfrm>
                <a:off x="1364004" y="218983"/>
                <a:ext cx="1479040" cy="5627638"/>
                <a:chOff x="470795" y="218975"/>
                <a:chExt cx="2236605" cy="5627638"/>
              </a:xfrm>
              <a:solidFill>
                <a:srgbClr val="5ECCF3">
                  <a:lumMod val="75000"/>
                </a:srgbClr>
              </a:solidFill>
            </p:grpSpPr>
            <p:sp>
              <p:nvSpPr>
                <p:cNvPr id="58" name="Oval 57"/>
                <p:cNvSpPr/>
                <p:nvPr/>
              </p:nvSpPr>
              <p:spPr>
                <a:xfrm>
                  <a:off x="470795" y="218975"/>
                  <a:ext cx="2236605" cy="5627638"/>
                </a:xfrm>
                <a:prstGeom prst="ellipse">
                  <a:avLst/>
                </a:prstGeom>
                <a:solidFill>
                  <a:srgbClr val="B4DCFA">
                    <a:lumMod val="50000"/>
                  </a:srgbClr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solidFill>
                        <a:srgbClr val="4E67C8"/>
                      </a:solidFill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Oval 58"/>
                <p:cNvSpPr/>
                <p:nvPr/>
              </p:nvSpPr>
              <p:spPr>
                <a:xfrm>
                  <a:off x="705277" y="470651"/>
                  <a:ext cx="1785677" cy="5087759"/>
                </a:xfrm>
                <a:prstGeom prst="ellipse">
                  <a:avLst/>
                </a:prstGeom>
                <a:solidFill>
                  <a:srgbClr val="4FADF3"/>
                </a:solidFill>
                <a:ln w="9525" cap="flat" cmpd="sng" algn="ctr">
                  <a:solidFill>
                    <a:srgbClr val="4E67C8">
                      <a:shade val="95000"/>
                      <a:satMod val="105000"/>
                    </a:srgb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0" name="Oval 49"/>
              <p:cNvSpPr/>
              <p:nvPr/>
            </p:nvSpPr>
            <p:spPr>
              <a:xfrm>
                <a:off x="3213143" y="1314086"/>
                <a:ext cx="1379845" cy="3393871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solidFill>
                      <a:srgbClr val="4E67C8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1" name="Oval 50"/>
              <p:cNvSpPr/>
              <p:nvPr/>
            </p:nvSpPr>
            <p:spPr>
              <a:xfrm>
                <a:off x="3049798" y="1327121"/>
                <a:ext cx="1379845" cy="3380835"/>
              </a:xfrm>
              <a:prstGeom prst="ellipse">
                <a:avLst/>
              </a:prstGeom>
              <a:solidFill>
                <a:srgbClr val="4FADF3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solidFill>
                      <a:srgbClr val="4E67C8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52" name="Group 51"/>
              <p:cNvGrpSpPr/>
              <p:nvPr/>
            </p:nvGrpSpPr>
            <p:grpSpPr>
              <a:xfrm>
                <a:off x="8283299" y="218981"/>
                <a:ext cx="3228984" cy="5627638"/>
                <a:chOff x="9138245" y="218979"/>
                <a:chExt cx="3228984" cy="5627638"/>
              </a:xfrm>
            </p:grpSpPr>
            <p:grpSp>
              <p:nvGrpSpPr>
                <p:cNvPr id="53" name="Group 52"/>
                <p:cNvGrpSpPr/>
                <p:nvPr/>
              </p:nvGrpSpPr>
              <p:grpSpPr>
                <a:xfrm flipH="1">
                  <a:off x="10888189" y="218979"/>
                  <a:ext cx="1479040" cy="5627638"/>
                  <a:chOff x="470795" y="218975"/>
                  <a:chExt cx="2236605" cy="5627638"/>
                </a:xfrm>
                <a:solidFill>
                  <a:srgbClr val="4FADF3"/>
                </a:solidFill>
              </p:grpSpPr>
              <p:sp>
                <p:nvSpPr>
                  <p:cNvPr id="56" name="Oval 55"/>
                  <p:cNvSpPr/>
                  <p:nvPr/>
                </p:nvSpPr>
                <p:spPr>
                  <a:xfrm>
                    <a:off x="470795" y="218975"/>
                    <a:ext cx="2236605" cy="5627638"/>
                  </a:xfrm>
                  <a:prstGeom prst="ellipse">
                    <a:avLst/>
                  </a:prstGeom>
                  <a:solidFill>
                    <a:srgbClr val="81D31A"/>
                  </a:solidFill>
                  <a:ln w="9525" cap="flat" cmpd="sng" algn="ctr">
                    <a:noFill/>
                    <a:prstDash val="solid"/>
                  </a:ln>
                  <a:effectLst/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solidFill>
                          <a:srgbClr val="4E67C8"/>
                        </a:solidFill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  <p:sp>
                <p:nvSpPr>
                  <p:cNvPr id="57" name="Oval 56"/>
                  <p:cNvSpPr/>
                  <p:nvPr/>
                </p:nvSpPr>
                <p:spPr>
                  <a:xfrm>
                    <a:off x="705277" y="470651"/>
                    <a:ext cx="1785677" cy="5087759"/>
                  </a:xfrm>
                  <a:prstGeom prst="ellipse">
                    <a:avLst/>
                  </a:prstGeom>
                  <a:solidFill>
                    <a:srgbClr val="A7EA52"/>
                  </a:solidFill>
                  <a:ln w="9525" cap="flat" cmpd="sng" algn="ctr">
                    <a:solidFill>
                      <a:srgbClr val="A7EA52">
                        <a:lumMod val="50000"/>
                      </a:srgbClr>
                    </a:solidFill>
                    <a:prstDash val="solid"/>
                  </a:ln>
                  <a:effectLst>
                    <a:outerShdw blurRad="40000" dist="23000" dir="5400000" rotWithShape="0">
                      <a:srgbClr val="000000">
                        <a:alpha val="35000"/>
                      </a:srgbClr>
                    </a:outerShdw>
                  </a:effectLst>
                </p:spPr>
                <p:txBody>
                  <a:bodyPr rtlCol="0" anchor="ctr"/>
                  <a:lstStyle/>
                  <a:p>
                    <a:pPr marL="0" marR="0" lvl="0" indent="0" algn="ctr" defTabSz="914400" eaLnBrk="1" fontAlgn="auto" latinLnBrk="0" hangingPunct="1">
                      <a:lnSpc>
                        <a:spcPct val="100000"/>
                      </a:lnSpc>
                      <a:spcBef>
                        <a:spcPts val="0"/>
                      </a:spcBef>
                      <a:spcAft>
                        <a:spcPts val="0"/>
                      </a:spcAft>
                      <a:buClrTx/>
                      <a:buSzTx/>
                      <a:buFontTx/>
                      <a:buNone/>
                      <a:tabLst/>
                      <a:defRPr/>
                    </a:pPr>
                    <a:endParaRPr kumimoji="0" lang="en-US" sz="1800" b="0" i="0" u="none" strike="noStrike" kern="0" cap="none" spc="0" normalizeH="0" baseline="0" noProof="0" smtClean="0">
                      <a:ln>
                        <a:noFill/>
                      </a:ln>
                      <a:solidFill>
                        <a:sysClr val="window" lastClr="FFFFFF"/>
                      </a:solidFill>
                      <a:effectLst/>
                      <a:uLnTx/>
                      <a:uFillTx/>
                      <a:latin typeface="Calibri"/>
                      <a:ea typeface="+mn-ea"/>
                      <a:cs typeface="+mn-cs"/>
                    </a:endParaRPr>
                  </a:p>
                </p:txBody>
              </p:sp>
            </p:grpSp>
            <p:sp>
              <p:nvSpPr>
                <p:cNvPr id="54" name="Oval 53"/>
                <p:cNvSpPr/>
                <p:nvPr/>
              </p:nvSpPr>
              <p:spPr>
                <a:xfrm flipH="1">
                  <a:off x="9138245" y="1314082"/>
                  <a:ext cx="1379845" cy="3393871"/>
                </a:xfrm>
                <a:prstGeom prst="ellipse">
                  <a:avLst/>
                </a:prstGeom>
                <a:solidFill>
                  <a:srgbClr val="FFFFFF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solidFill>
                        <a:srgbClr val="4E67C8"/>
                      </a:solidFill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5" name="Oval 54"/>
                <p:cNvSpPr/>
                <p:nvPr/>
              </p:nvSpPr>
              <p:spPr>
                <a:xfrm flipH="1">
                  <a:off x="9301590" y="1327117"/>
                  <a:ext cx="1379845" cy="3380835"/>
                </a:xfrm>
                <a:prstGeom prst="ellipse">
                  <a:avLst/>
                </a:prstGeom>
                <a:solidFill>
                  <a:srgbClr val="A7EA52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solidFill>
                        <a:srgbClr val="4E67C8"/>
                      </a:solidFill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97" name="TextBox 96"/>
            <p:cNvSpPr txBox="1"/>
            <p:nvPr/>
          </p:nvSpPr>
          <p:spPr>
            <a:xfrm>
              <a:off x="3715168" y="993609"/>
              <a:ext cx="1374103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Gill Sans"/>
                  <a:cs typeface="Gill Sans"/>
                </a:rPr>
                <a:t>Sensing</a:t>
              </a: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468099" y="975669"/>
              <a:ext cx="1435922" cy="5254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kern="0" cap="none" spc="0" normalizeH="0" baseline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Gill Sans"/>
                  <a:cs typeface="Gill Sans"/>
                </a:defRPr>
              </a:lvl1pPr>
            </a:lstStyle>
            <a:p>
              <a:r>
                <a:rPr lang="en-US" sz="2800" dirty="0">
                  <a:solidFill>
                    <a:srgbClr val="666666"/>
                  </a:solidFill>
                </a:rPr>
                <a:t>Seeking</a:t>
              </a:r>
            </a:p>
          </p:txBody>
        </p:sp>
        <p:sp>
          <p:nvSpPr>
            <p:cNvPr id="100" name="TextBox 99"/>
            <p:cNvSpPr txBox="1"/>
            <p:nvPr/>
          </p:nvSpPr>
          <p:spPr>
            <a:xfrm>
              <a:off x="7124696" y="979397"/>
              <a:ext cx="1294926" cy="4865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66666"/>
                  </a:solidFill>
                  <a:effectLst/>
                  <a:uLnTx/>
                  <a:uFillTx/>
                  <a:latin typeface="Gill Sans"/>
                  <a:cs typeface="Gill Sans"/>
                </a:rPr>
                <a:t>Sharing</a:t>
              </a:r>
            </a:p>
          </p:txBody>
        </p:sp>
        <p:sp>
          <p:nvSpPr>
            <p:cNvPr id="101" name="TextBox 100"/>
            <p:cNvSpPr txBox="1"/>
            <p:nvPr/>
          </p:nvSpPr>
          <p:spPr>
            <a:xfrm>
              <a:off x="404285" y="2045934"/>
              <a:ext cx="129492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kern="0" cap="none" spc="0" normalizeH="0" baseline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Gill Sans"/>
                  <a:cs typeface="Gill Sans"/>
                </a:defRPr>
              </a:lvl1pPr>
            </a:lstStyle>
            <a:p>
              <a:pPr algn="l"/>
              <a:r>
                <a:rPr lang="en-US" sz="1400" dirty="0" smtClean="0">
                  <a:solidFill>
                    <a:srgbClr val="666666"/>
                  </a:solidFill>
                </a:rPr>
                <a:t>Information from various sources</a:t>
              </a:r>
              <a:endParaRPr lang="en-US" sz="1400" dirty="0">
                <a:solidFill>
                  <a:srgbClr val="666666"/>
                </a:solidFill>
              </a:endParaRPr>
            </a:p>
          </p:txBody>
        </p:sp>
        <p:sp>
          <p:nvSpPr>
            <p:cNvPr id="102" name="TextBox 101"/>
            <p:cNvSpPr txBox="1"/>
            <p:nvPr/>
          </p:nvSpPr>
          <p:spPr>
            <a:xfrm>
              <a:off x="7275131" y="2052014"/>
              <a:ext cx="1403202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R="0" lvl="0" indent="0" algn="ctr" defTabSz="914400" fontAlgn="auto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kumimoji="0" sz="2400" b="0" i="0" u="none" strike="noStrike" kern="0" cap="none" spc="0" normalizeH="0" baseline="0">
                  <a:ln>
                    <a:noFill/>
                  </a:ln>
                  <a:solidFill>
                    <a:sysClr val="windowText" lastClr="000000">
                      <a:lumMod val="65000"/>
                      <a:lumOff val="35000"/>
                    </a:sysClr>
                  </a:solidFill>
                  <a:effectLst/>
                  <a:uLnTx/>
                  <a:uFillTx/>
                  <a:latin typeface="Gill Sans"/>
                  <a:cs typeface="Gill Sans"/>
                </a:defRPr>
              </a:lvl1pPr>
            </a:lstStyle>
            <a:p>
              <a:pPr algn="l"/>
              <a:r>
                <a:rPr lang="en-US" sz="1400" dirty="0" smtClean="0">
                  <a:solidFill>
                    <a:srgbClr val="666666"/>
                  </a:solidFill>
                </a:rPr>
                <a:t>Curated content out through different social channels</a:t>
              </a:r>
              <a:endParaRPr lang="en-US" sz="1400" dirty="0">
                <a:solidFill>
                  <a:srgbClr val="666666"/>
                </a:solidFill>
              </a:endParaRPr>
            </a:p>
          </p:txBody>
        </p:sp>
      </p:grpSp>
      <p:sp>
        <p:nvSpPr>
          <p:cNvPr id="9" name="Right Arrow 8"/>
          <p:cNvSpPr/>
          <p:nvPr/>
        </p:nvSpPr>
        <p:spPr>
          <a:xfrm>
            <a:off x="796539" y="2886705"/>
            <a:ext cx="1231112" cy="44507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Right Arrow 102"/>
          <p:cNvSpPr/>
          <p:nvPr/>
        </p:nvSpPr>
        <p:spPr>
          <a:xfrm>
            <a:off x="7319827" y="2895910"/>
            <a:ext cx="1231112" cy="445078"/>
          </a:xfrm>
          <a:prstGeom prst="rightArrow">
            <a:avLst/>
          </a:prstGeom>
          <a:solidFill>
            <a:schemeClr val="tx2">
              <a:lumMod val="60000"/>
              <a:lumOff val="40000"/>
            </a:schemeClr>
          </a:solidFill>
          <a:ln>
            <a:noFill/>
          </a:ln>
          <a:effectLst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191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6072370" y="920120"/>
            <a:ext cx="2083485" cy="1180567"/>
            <a:chOff x="1364004" y="218981"/>
            <a:chExt cx="10148279" cy="5627640"/>
          </a:xfrm>
        </p:grpSpPr>
        <p:sp>
          <p:nvSpPr>
            <p:cNvPr id="44" name="Isosceles Triangle 43"/>
            <p:cNvSpPr/>
            <p:nvPr/>
          </p:nvSpPr>
          <p:spPr>
            <a:xfrm rot="16200000" flipH="1">
              <a:off x="5862277" y="1051559"/>
              <a:ext cx="5616687" cy="3973433"/>
            </a:xfrm>
            <a:prstGeom prst="triangle">
              <a:avLst>
                <a:gd name="adj" fmla="val 49416"/>
              </a:avLst>
            </a:prstGeom>
            <a:solidFill>
              <a:srgbClr val="E1FCD7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solidFill>
                    <a:srgbClr val="4E67C8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5" name="Isosceles Triangle 44"/>
            <p:cNvSpPr/>
            <p:nvPr/>
          </p:nvSpPr>
          <p:spPr>
            <a:xfrm rot="5400000">
              <a:off x="1397323" y="1051561"/>
              <a:ext cx="5616687" cy="3973433"/>
            </a:xfrm>
            <a:prstGeom prst="triangle">
              <a:avLst>
                <a:gd name="adj" fmla="val 49416"/>
              </a:avLst>
            </a:prstGeom>
            <a:solidFill>
              <a:srgbClr val="B4DCFA">
                <a:lumMod val="75000"/>
              </a:srgbClr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solidFill>
                    <a:srgbClr val="4E67C8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48" name="Group 47"/>
            <p:cNvGrpSpPr/>
            <p:nvPr/>
          </p:nvGrpSpPr>
          <p:grpSpPr>
            <a:xfrm>
              <a:off x="3778195" y="1325027"/>
              <a:ext cx="5374930" cy="3382922"/>
              <a:chOff x="3778195" y="1325027"/>
              <a:chExt cx="5374930" cy="3382922"/>
            </a:xfrm>
          </p:grpSpPr>
          <p:sp>
            <p:nvSpPr>
              <p:cNvPr id="60" name="Rectangle 59"/>
              <p:cNvSpPr/>
              <p:nvPr/>
            </p:nvSpPr>
            <p:spPr>
              <a:xfrm>
                <a:off x="3778195" y="1325027"/>
                <a:ext cx="5374930" cy="3382922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>
                    <a:reflection blurRad="6350" stA="55000" endA="50" endPos="85000" dist="60007" dir="5400000" sy="-100000" algn="bl" rotWithShape="0"/>
                  </a:effectLst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cxnSp>
            <p:nvCxnSpPr>
              <p:cNvPr id="61" name="Straight Connector 60"/>
              <p:cNvCxnSpPr/>
              <p:nvPr/>
            </p:nvCxnSpPr>
            <p:spPr>
              <a:xfrm>
                <a:off x="4414880" y="1960184"/>
                <a:ext cx="4071588" cy="0"/>
              </a:xfrm>
              <a:prstGeom prst="line">
                <a:avLst/>
              </a:prstGeom>
              <a:noFill/>
              <a:ln w="539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3" name="Straight Connector 62"/>
              <p:cNvCxnSpPr/>
              <p:nvPr/>
            </p:nvCxnSpPr>
            <p:spPr>
              <a:xfrm flipV="1">
                <a:off x="4429643" y="2645349"/>
                <a:ext cx="3964139" cy="6796"/>
              </a:xfrm>
              <a:prstGeom prst="line">
                <a:avLst/>
              </a:prstGeom>
              <a:noFill/>
              <a:ln w="539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4510870" y="3352321"/>
                <a:ext cx="3882912" cy="0"/>
              </a:xfrm>
              <a:prstGeom prst="line">
                <a:avLst/>
              </a:prstGeom>
              <a:noFill/>
              <a:ln w="539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  <p:cxnSp>
            <p:nvCxnSpPr>
              <p:cNvPr id="65" name="Straight Connector 64"/>
              <p:cNvCxnSpPr/>
              <p:nvPr/>
            </p:nvCxnSpPr>
            <p:spPr>
              <a:xfrm flipV="1">
                <a:off x="4402347" y="4046433"/>
                <a:ext cx="4084121" cy="6798"/>
              </a:xfrm>
              <a:prstGeom prst="line">
                <a:avLst/>
              </a:prstGeom>
              <a:noFill/>
              <a:ln w="53975" cap="flat" cmpd="sng" algn="ctr">
                <a:solidFill>
                  <a:sysClr val="window" lastClr="FFFFFF"/>
                </a:solidFill>
                <a:prstDash val="solid"/>
              </a:ln>
              <a:effectLst/>
            </p:spPr>
          </p:cxnSp>
        </p:grpSp>
        <p:grpSp>
          <p:nvGrpSpPr>
            <p:cNvPr id="49" name="Group 48"/>
            <p:cNvGrpSpPr/>
            <p:nvPr/>
          </p:nvGrpSpPr>
          <p:grpSpPr>
            <a:xfrm>
              <a:off x="1364004" y="218983"/>
              <a:ext cx="1479040" cy="5627638"/>
              <a:chOff x="470795" y="218975"/>
              <a:chExt cx="2236605" cy="5627638"/>
            </a:xfrm>
            <a:solidFill>
              <a:srgbClr val="5ECCF3">
                <a:lumMod val="75000"/>
              </a:srgbClr>
            </a:solidFill>
          </p:grpSpPr>
          <p:sp>
            <p:nvSpPr>
              <p:cNvPr id="58" name="Oval 57"/>
              <p:cNvSpPr/>
              <p:nvPr/>
            </p:nvSpPr>
            <p:spPr>
              <a:xfrm>
                <a:off x="470795" y="218975"/>
                <a:ext cx="2236605" cy="5627638"/>
              </a:xfrm>
              <a:prstGeom prst="ellipse">
                <a:avLst/>
              </a:prstGeom>
              <a:solidFill>
                <a:srgbClr val="B4DCFA">
                  <a:lumMod val="50000"/>
                </a:srgb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solidFill>
                      <a:srgbClr val="4E67C8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9" name="Oval 58"/>
              <p:cNvSpPr/>
              <p:nvPr/>
            </p:nvSpPr>
            <p:spPr>
              <a:xfrm>
                <a:off x="705277" y="470651"/>
                <a:ext cx="1785677" cy="5087759"/>
              </a:xfrm>
              <a:prstGeom prst="ellipse">
                <a:avLst/>
              </a:prstGeom>
              <a:solidFill>
                <a:srgbClr val="4FADF3"/>
              </a:solidFill>
              <a:ln w="9525" cap="flat" cmpd="sng" algn="ctr">
                <a:solidFill>
                  <a:srgbClr val="4E67C8">
                    <a:shade val="95000"/>
                    <a:satMod val="105000"/>
                  </a:srgbClr>
                </a:solidFill>
                <a:prstDash val="solid"/>
              </a:ln>
              <a:effectLst>
                <a:outerShdw blurRad="40000" dist="23000" dir="5400000" rotWithShape="0">
                  <a:srgbClr val="000000">
                    <a:alpha val="35000"/>
                  </a:srgbClr>
                </a:outerShdw>
              </a:effectLst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50" name="Oval 49"/>
            <p:cNvSpPr/>
            <p:nvPr/>
          </p:nvSpPr>
          <p:spPr>
            <a:xfrm>
              <a:off x="3213143" y="1314086"/>
              <a:ext cx="1379845" cy="3393871"/>
            </a:xfrm>
            <a:prstGeom prst="ellipse">
              <a:avLst/>
            </a:prstGeom>
            <a:solidFill>
              <a:srgbClr val="FFFFFF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solidFill>
                    <a:srgbClr val="4E67C8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3049798" y="1327121"/>
              <a:ext cx="1379845" cy="3380835"/>
            </a:xfrm>
            <a:prstGeom prst="ellipse">
              <a:avLst/>
            </a:prstGeom>
            <a:solidFill>
              <a:srgbClr val="4FADF3"/>
            </a:solidFill>
            <a:ln w="9525" cap="flat" cmpd="sng" algn="ctr">
              <a:noFill/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solidFill>
                    <a:srgbClr val="4E67C8"/>
                  </a:solidFill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52" name="Group 51"/>
            <p:cNvGrpSpPr/>
            <p:nvPr/>
          </p:nvGrpSpPr>
          <p:grpSpPr>
            <a:xfrm>
              <a:off x="8283299" y="218981"/>
              <a:ext cx="3228984" cy="5627638"/>
              <a:chOff x="9138245" y="218979"/>
              <a:chExt cx="3228984" cy="5627638"/>
            </a:xfrm>
          </p:grpSpPr>
          <p:grpSp>
            <p:nvGrpSpPr>
              <p:cNvPr id="53" name="Group 52"/>
              <p:cNvGrpSpPr/>
              <p:nvPr/>
            </p:nvGrpSpPr>
            <p:grpSpPr>
              <a:xfrm flipH="1">
                <a:off x="10888189" y="218979"/>
                <a:ext cx="1479040" cy="5627638"/>
                <a:chOff x="470795" y="218975"/>
                <a:chExt cx="2236605" cy="5627638"/>
              </a:xfrm>
              <a:solidFill>
                <a:srgbClr val="4FADF3"/>
              </a:solidFill>
            </p:grpSpPr>
            <p:sp>
              <p:nvSpPr>
                <p:cNvPr id="56" name="Oval 55"/>
                <p:cNvSpPr/>
                <p:nvPr/>
              </p:nvSpPr>
              <p:spPr>
                <a:xfrm>
                  <a:off x="470795" y="218975"/>
                  <a:ext cx="2236605" cy="5627638"/>
                </a:xfrm>
                <a:prstGeom prst="ellipse">
                  <a:avLst/>
                </a:prstGeom>
                <a:solidFill>
                  <a:srgbClr val="C4EF79"/>
                </a:solidFill>
                <a:ln w="9525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solidFill>
                        <a:srgbClr val="4E67C8"/>
                      </a:solidFill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Oval 56"/>
                <p:cNvSpPr/>
                <p:nvPr/>
              </p:nvSpPr>
              <p:spPr>
                <a:xfrm>
                  <a:off x="705277" y="470651"/>
                  <a:ext cx="1785677" cy="5087759"/>
                </a:xfrm>
                <a:prstGeom prst="ellipse">
                  <a:avLst/>
                </a:prstGeom>
                <a:solidFill>
                  <a:schemeClr val="accent3">
                    <a:lumMod val="10000"/>
                    <a:lumOff val="90000"/>
                  </a:schemeClr>
                </a:solidFill>
                <a:ln w="9525" cap="flat" cmpd="sng" algn="ctr">
                  <a:solidFill>
                    <a:schemeClr val="accent3">
                      <a:lumMod val="25000"/>
                      <a:lumOff val="75000"/>
                    </a:schemeClr>
                  </a:solidFill>
                  <a:prstDash val="solid"/>
                </a:ln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p:spPr>
              <p:txBody>
                <a:bodyPr rtlCol="0" anchor="ctr"/>
                <a:lstStyle/>
                <a:p>
                  <a:pPr marL="0" marR="0" lvl="0" indent="0" algn="ctr" defTabSz="91440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ysClr val="window" lastClr="FFFFFF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  <p:sp>
            <p:nvSpPr>
              <p:cNvPr id="54" name="Oval 53"/>
              <p:cNvSpPr/>
              <p:nvPr/>
            </p:nvSpPr>
            <p:spPr>
              <a:xfrm flipH="1">
                <a:off x="9138245" y="1314082"/>
                <a:ext cx="1379845" cy="3393871"/>
              </a:xfrm>
              <a:prstGeom prst="ellipse">
                <a:avLst/>
              </a:prstGeom>
              <a:solidFill>
                <a:srgbClr val="FFFFFF"/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solidFill>
                      <a:srgbClr val="4E67C8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 flipH="1">
                <a:off x="9301590" y="1327117"/>
                <a:ext cx="1379845" cy="3380835"/>
              </a:xfrm>
              <a:prstGeom prst="ellipse">
                <a:avLst/>
              </a:prstGeom>
              <a:solidFill>
                <a:schemeClr val="accent3">
                  <a:lumMod val="10000"/>
                  <a:lumOff val="90000"/>
                </a:schemeClr>
              </a:solidFill>
              <a:ln w="9525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0" cap="none" spc="0" normalizeH="0" baseline="0" noProof="0" smtClean="0">
                  <a:ln>
                    <a:solidFill>
                      <a:srgbClr val="4E67C8"/>
                    </a:solidFill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4" name="Group 13"/>
          <p:cNvGrpSpPr/>
          <p:nvPr/>
        </p:nvGrpSpPr>
        <p:grpSpPr>
          <a:xfrm>
            <a:off x="1131567" y="869348"/>
            <a:ext cx="4940803" cy="4722544"/>
            <a:chOff x="1131567" y="869348"/>
            <a:chExt cx="4940803" cy="4722544"/>
          </a:xfrm>
        </p:grpSpPr>
        <p:grpSp>
          <p:nvGrpSpPr>
            <p:cNvPr id="9" name="Group 8"/>
            <p:cNvGrpSpPr/>
            <p:nvPr/>
          </p:nvGrpSpPr>
          <p:grpSpPr>
            <a:xfrm>
              <a:off x="1131569" y="869348"/>
              <a:ext cx="3840031" cy="2006686"/>
              <a:chOff x="1131569" y="1173316"/>
              <a:chExt cx="3840031" cy="2006686"/>
            </a:xfrm>
          </p:grpSpPr>
          <p:sp>
            <p:nvSpPr>
              <p:cNvPr id="72" name="TextBox 71"/>
              <p:cNvSpPr txBox="1"/>
              <p:nvPr/>
            </p:nvSpPr>
            <p:spPr>
              <a:xfrm>
                <a:off x="1131569" y="1173316"/>
                <a:ext cx="3840031" cy="4616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28575" cmpd="sng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Gill Sans"/>
                    <a:cs typeface="Gill Sans"/>
                  </a:defRPr>
                </a:lvl1pPr>
              </a:lstStyle>
              <a:p>
                <a:pPr algn="l"/>
                <a:r>
                  <a:rPr lang="en-US" dirty="0">
                    <a:solidFill>
                      <a:schemeClr val="bg1">
                        <a:lumMod val="95000"/>
                      </a:schemeClr>
                    </a:solidFill>
                  </a:rPr>
                  <a:t>Seeking</a:t>
                </a:r>
              </a:p>
            </p:txBody>
          </p:sp>
          <p:sp>
            <p:nvSpPr>
              <p:cNvPr id="74" name="TextBox 73"/>
              <p:cNvSpPr txBox="1"/>
              <p:nvPr/>
            </p:nvSpPr>
            <p:spPr>
              <a:xfrm>
                <a:off x="1144866" y="1641119"/>
                <a:ext cx="3826732" cy="1538883"/>
              </a:xfrm>
              <a:prstGeom prst="rect">
                <a:avLst/>
              </a:prstGeom>
              <a:noFill/>
              <a:ln w="2540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rtlCol="0" anchor="t">
                <a:spAutoFit/>
              </a:bodyPr>
              <a:lstStyle/>
              <a:p>
                <a:pPr marL="174625" lvl="0" indent="-174625" defTabSz="914400"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Define objectives and audience</a:t>
                </a:r>
              </a:p>
              <a:p>
                <a:pPr marL="174625" lvl="0" indent="-174625" defTabSz="914400"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Organize </a:t>
                </a:r>
                <a:r>
                  <a:rPr lang="en-US" sz="1600" kern="0" dirty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sources: </a:t>
                </a:r>
                <a:endParaRPr lang="en-US" sz="1600" kern="0" dirty="0" smtClean="0">
                  <a:solidFill>
                    <a:schemeClr val="tx2">
                      <a:lumMod val="75000"/>
                    </a:schemeClr>
                  </a:solidFill>
                  <a:latin typeface="Euphemia UCAS"/>
                  <a:cs typeface="Euphemia UCAS"/>
                </a:endParaRPr>
              </a:p>
              <a:p>
                <a:pPr marL="174625" lvl="0" indent="-174625" defTabSz="914400"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Use </a:t>
                </a:r>
                <a:r>
                  <a:rPr lang="en-US" sz="1600" kern="0" dirty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discovery tools</a:t>
                </a:r>
              </a:p>
              <a:p>
                <a:pPr marL="174625" lvl="0" indent="-174625" defTabSz="914400"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Scan more than you capture </a:t>
                </a:r>
              </a:p>
            </p:txBody>
          </p:sp>
        </p:grpSp>
        <p:cxnSp>
          <p:nvCxnSpPr>
            <p:cNvPr id="75" name="Straight Connector 74"/>
            <p:cNvCxnSpPr>
              <a:endCxn id="58" idx="2"/>
            </p:cNvCxnSpPr>
            <p:nvPr/>
          </p:nvCxnSpPr>
          <p:spPr>
            <a:xfrm>
              <a:off x="5037231" y="1510404"/>
              <a:ext cx="1035139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>
              <a:off x="5845272" y="1510404"/>
              <a:ext cx="0" cy="3157487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>
              <a:off x="4971600" y="4667891"/>
              <a:ext cx="855371" cy="0"/>
            </a:xfrm>
            <a:prstGeom prst="line">
              <a:avLst/>
            </a:prstGeom>
            <a:ln>
              <a:solidFill>
                <a:schemeClr val="tx2"/>
              </a:solidFill>
              <a:prstDash val="sysDash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8" name="Group 77"/>
            <p:cNvGrpSpPr/>
            <p:nvPr/>
          </p:nvGrpSpPr>
          <p:grpSpPr>
            <a:xfrm>
              <a:off x="1131567" y="3985316"/>
              <a:ext cx="3840031" cy="1606576"/>
              <a:chOff x="1131569" y="1173316"/>
              <a:chExt cx="3840031" cy="1606576"/>
            </a:xfrm>
          </p:grpSpPr>
          <p:sp>
            <p:nvSpPr>
              <p:cNvPr id="79" name="TextBox 78"/>
              <p:cNvSpPr txBox="1"/>
              <p:nvPr/>
            </p:nvSpPr>
            <p:spPr>
              <a:xfrm>
                <a:off x="1131569" y="1173316"/>
                <a:ext cx="3840031" cy="461665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 w="28575" cmpd="sng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>
                <a:defPPr>
                  <a:defRPr lang="en-US"/>
                </a:defPPr>
                <a:lvl1pPr marR="0" lvl="0" indent="0" algn="ctr" defTabSz="914400" fontAlgn="auto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 kumimoji="0" sz="2400" b="0" i="0" u="none" strike="noStrike" kern="0" cap="none" spc="0" normalizeH="0" baseline="0">
                    <a:ln>
                      <a:noFill/>
                    </a:ln>
                    <a:solidFill>
                      <a:sysClr val="windowText" lastClr="000000">
                        <a:lumMod val="65000"/>
                        <a:lumOff val="35000"/>
                      </a:sysClr>
                    </a:solidFill>
                    <a:effectLst/>
                    <a:uLnTx/>
                    <a:uFillTx/>
                    <a:latin typeface="Gill Sans"/>
                    <a:cs typeface="Gill Sans"/>
                  </a:defRPr>
                </a:lvl1pPr>
              </a:lstStyle>
              <a:p>
                <a:pPr algn="l"/>
                <a:r>
                  <a:rPr lang="en-US" dirty="0" smtClean="0">
                    <a:solidFill>
                      <a:schemeClr val="bg1">
                        <a:lumMod val="95000"/>
                      </a:schemeClr>
                    </a:solidFill>
                  </a:rPr>
                  <a:t>Tools</a:t>
                </a:r>
                <a:endParaRPr lang="en-US" dirty="0">
                  <a:solidFill>
                    <a:schemeClr val="bg1">
                      <a:lumMod val="95000"/>
                    </a:schemeClr>
                  </a:solidFill>
                </a:endParaRPr>
              </a:p>
            </p:txBody>
          </p:sp>
          <p:sp>
            <p:nvSpPr>
              <p:cNvPr id="80" name="TextBox 79"/>
              <p:cNvSpPr txBox="1"/>
              <p:nvPr/>
            </p:nvSpPr>
            <p:spPr>
              <a:xfrm>
                <a:off x="1144866" y="1641119"/>
                <a:ext cx="3826732" cy="1138773"/>
              </a:xfrm>
              <a:prstGeom prst="rect">
                <a:avLst/>
              </a:prstGeom>
              <a:noFill/>
              <a:ln w="25400">
                <a:solidFill>
                  <a:schemeClr val="accent5">
                    <a:lumMod val="75000"/>
                  </a:schemeClr>
                </a:solidFill>
              </a:ln>
            </p:spPr>
            <p:txBody>
              <a:bodyPr wrap="square" rtlCol="0" anchor="t">
                <a:spAutoFit/>
              </a:bodyPr>
              <a:lstStyle/>
              <a:p>
                <a:pPr marL="174625" lvl="0" indent="-174625" defTabSz="914400"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Google Alerts</a:t>
                </a:r>
              </a:p>
              <a:p>
                <a:pPr marL="174625" lvl="0" indent="-174625" defTabSz="914400"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RSS</a:t>
                </a:r>
              </a:p>
              <a:p>
                <a:pPr marL="174625" lvl="0" indent="-174625" defTabSz="914400">
                  <a:spcAft>
                    <a:spcPts val="1200"/>
                  </a:spcAft>
                  <a:buFont typeface="Arial"/>
                  <a:buChar char="•"/>
                  <a:defRPr/>
                </a:pP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Twitter, </a:t>
                </a:r>
                <a:r>
                  <a:rPr lang="en-US" sz="1600" kern="0" dirty="0" err="1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Scoop.it</a:t>
                </a:r>
                <a:r>
                  <a:rPr lang="en-US" sz="1600" kern="0" dirty="0" smtClean="0">
                    <a:solidFill>
                      <a:schemeClr val="tx2">
                        <a:lumMod val="75000"/>
                      </a:schemeClr>
                    </a:solidFill>
                    <a:latin typeface="Euphemia UCAS"/>
                    <a:cs typeface="Euphemia UCAS"/>
                  </a:rPr>
                  <a:t>, YouTube….etc.</a:t>
                </a:r>
              </a:p>
            </p:txBody>
          </p:sp>
        </p:grpSp>
      </p:grp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04F521-1219-1840-A475-7DEA393102B7}" type="slidenum">
              <a:rPr lang="en-US" smtClean="0"/>
              <a:t>9</a:t>
            </a:fld>
            <a:endParaRPr lang="en-US"/>
          </a:p>
        </p:txBody>
      </p:sp>
      <p:grpSp>
        <p:nvGrpSpPr>
          <p:cNvPr id="71" name="Group 70"/>
          <p:cNvGrpSpPr/>
          <p:nvPr/>
        </p:nvGrpSpPr>
        <p:grpSpPr>
          <a:xfrm>
            <a:off x="640080" y="171931"/>
            <a:ext cx="7927848" cy="287948"/>
            <a:chOff x="457200" y="509118"/>
            <a:chExt cx="8274048" cy="287948"/>
          </a:xfrm>
        </p:grpSpPr>
        <p:cxnSp>
          <p:nvCxnSpPr>
            <p:cNvPr id="73" name="Straight Connector 72"/>
            <p:cNvCxnSpPr/>
            <p:nvPr/>
          </p:nvCxnSpPr>
          <p:spPr>
            <a:xfrm>
              <a:off x="457200" y="655903"/>
              <a:ext cx="8274048" cy="21430"/>
            </a:xfrm>
            <a:prstGeom prst="line">
              <a:avLst/>
            </a:prstGeom>
            <a:ln>
              <a:solidFill>
                <a:schemeClr val="tx2"/>
              </a:solidFill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81" name="Group 80"/>
            <p:cNvGrpSpPr/>
            <p:nvPr/>
          </p:nvGrpSpPr>
          <p:grpSpPr>
            <a:xfrm>
              <a:off x="7787195" y="509118"/>
              <a:ext cx="283633" cy="276999"/>
              <a:chOff x="5590097" y="2403531"/>
              <a:chExt cx="283633" cy="276999"/>
            </a:xfrm>
          </p:grpSpPr>
          <p:sp>
            <p:nvSpPr>
              <p:cNvPr id="83" name="Oval 82"/>
              <p:cNvSpPr/>
              <p:nvPr/>
            </p:nvSpPr>
            <p:spPr>
              <a:xfrm>
                <a:off x="5612106" y="2431132"/>
                <a:ext cx="247650" cy="247650"/>
              </a:xfrm>
              <a:prstGeom prst="ellipse">
                <a:avLst/>
              </a:prstGeom>
              <a:solidFill>
                <a:srgbClr val="BFBFBF"/>
              </a:solidFill>
              <a:ln>
                <a:noFill/>
              </a:ln>
            </p:spPr>
            <p:style>
              <a:lnRef idx="1">
                <a:schemeClr val="accent6"/>
              </a:lnRef>
              <a:fillRef idx="3">
                <a:schemeClr val="accent6"/>
              </a:fillRef>
              <a:effectRef idx="2">
                <a:schemeClr val="accent6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84" name="TextBox 83"/>
              <p:cNvSpPr txBox="1"/>
              <p:nvPr/>
            </p:nvSpPr>
            <p:spPr>
              <a:xfrm>
                <a:off x="5590097" y="2403531"/>
                <a:ext cx="283633" cy="276999"/>
              </a:xfrm>
              <a:prstGeom prst="rect">
                <a:avLst/>
              </a:prstGeom>
              <a:noFill/>
              <a:ln>
                <a:solidFill>
                  <a:srgbClr val="FFFFFF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>
                    <a:solidFill>
                      <a:schemeClr val="bg1"/>
                    </a:solidFill>
                  </a:rPr>
                  <a:t>C</a:t>
                </a:r>
              </a:p>
            </p:txBody>
          </p:sp>
        </p:grpSp>
        <p:sp>
          <p:nvSpPr>
            <p:cNvPr id="82" name="Pentagon 81"/>
            <p:cNvSpPr/>
            <p:nvPr/>
          </p:nvSpPr>
          <p:spPr>
            <a:xfrm>
              <a:off x="457200" y="520067"/>
              <a:ext cx="2125133" cy="276999"/>
            </a:xfrm>
            <a:prstGeom prst="homePlate">
              <a:avLst/>
            </a:prstGeom>
            <a:ln>
              <a:solidFill>
                <a:schemeClr val="bg1">
                  <a:lumMod val="50000"/>
                  <a:alpha val="43000"/>
                </a:schemeClr>
              </a:solidFill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r>
                <a:rPr lang="en-US" altLang="zh-CN" sz="1200" dirty="0" smtClean="0">
                  <a:solidFill>
                    <a:schemeClr val="accent6"/>
                  </a:solidFill>
                  <a:latin typeface="Corbel"/>
                  <a:cs typeface="Corbel"/>
                </a:rPr>
                <a:t>Model</a:t>
              </a:r>
              <a:r>
                <a:rPr lang="en-US" sz="1200" dirty="0" smtClean="0">
                  <a:solidFill>
                    <a:schemeClr val="accent6"/>
                  </a:solidFill>
                  <a:latin typeface="Corbel"/>
                  <a:cs typeface="Corbel"/>
                </a:rPr>
                <a:t> of Content Curation</a:t>
              </a:r>
              <a:endParaRPr lang="en-US" sz="1200" dirty="0">
                <a:solidFill>
                  <a:schemeClr val="accent6"/>
                </a:solidFill>
                <a:latin typeface="Corbel"/>
                <a:cs typeface="Corbel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7114113" y="178747"/>
            <a:ext cx="283633" cy="276999"/>
            <a:chOff x="5532967" y="2414480"/>
            <a:chExt cx="283633" cy="276999"/>
          </a:xfrm>
        </p:grpSpPr>
        <p:sp>
          <p:nvSpPr>
            <p:cNvPr id="86" name="Oval 85"/>
            <p:cNvSpPr/>
            <p:nvPr/>
          </p:nvSpPr>
          <p:spPr>
            <a:xfrm>
              <a:off x="5543550" y="2431132"/>
              <a:ext cx="247650" cy="247650"/>
            </a:xfrm>
            <a:prstGeom prst="ellipse">
              <a:avLst/>
            </a:prstGeom>
            <a:solidFill>
              <a:srgbClr val="BFBFBF"/>
            </a:solidFill>
            <a:ln>
              <a:noFill/>
            </a:ln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7" name="TextBox 86"/>
            <p:cNvSpPr txBox="1"/>
            <p:nvPr/>
          </p:nvSpPr>
          <p:spPr>
            <a:xfrm>
              <a:off x="5532967" y="2414480"/>
              <a:ext cx="283633" cy="27699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>
                  <a:solidFill>
                    <a:schemeClr val="bg1"/>
                  </a:solidFill>
                </a:rPr>
                <a:t>A</a:t>
              </a:r>
              <a:endParaRPr lang="en-US" sz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7395634" y="168167"/>
            <a:ext cx="283633" cy="279399"/>
            <a:chOff x="4430183" y="2550584"/>
            <a:chExt cx="283633" cy="279399"/>
          </a:xfrm>
        </p:grpSpPr>
        <p:sp>
          <p:nvSpPr>
            <p:cNvPr id="89" name="Oval 88"/>
            <p:cNvSpPr/>
            <p:nvPr/>
          </p:nvSpPr>
          <p:spPr>
            <a:xfrm>
              <a:off x="4434417" y="2582333"/>
              <a:ext cx="247650" cy="247650"/>
            </a:xfrm>
            <a:prstGeom prst="ellipse">
              <a:avLst/>
            </a:prstGeom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0" name="TextBox 89"/>
            <p:cNvSpPr txBox="1"/>
            <p:nvPr/>
          </p:nvSpPr>
          <p:spPr>
            <a:xfrm>
              <a:off x="4430183" y="2550584"/>
              <a:ext cx="28363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dirty="0">
                  <a:solidFill>
                    <a:schemeClr val="bg1"/>
                  </a:solidFill>
                </a:rPr>
                <a:t>B</a:t>
              </a:r>
            </a:p>
          </p:txBody>
        </p:sp>
      </p:grpSp>
      <p:sp>
        <p:nvSpPr>
          <p:cNvPr id="46" name="TextBox 45"/>
          <p:cNvSpPr txBox="1"/>
          <p:nvPr/>
        </p:nvSpPr>
        <p:spPr>
          <a:xfrm>
            <a:off x="640080" y="6217850"/>
            <a:ext cx="475001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tx2"/>
                </a:solidFill>
              </a:rPr>
              <a:t>Source: 3-S model from Beth Kanter; Sensing model from Rohit Bhargava  </a:t>
            </a:r>
            <a:endParaRPr lang="en-US" sz="12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0700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elen's Signature 1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4A0619"/>
      </a:accent1>
      <a:accent2>
        <a:srgbClr val="EF2C3A"/>
      </a:accent2>
      <a:accent3>
        <a:srgbClr val="194A06"/>
      </a:accent3>
      <a:accent4>
        <a:srgbClr val="911424"/>
      </a:accent4>
      <a:accent5>
        <a:srgbClr val="2C9CEF"/>
      </a:accent5>
      <a:accent6>
        <a:srgbClr val="EF7F2C"/>
      </a:accent6>
      <a:hlink>
        <a:srgbClr val="003A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6699</TotalTime>
  <Words>1049</Words>
  <Application>Microsoft Macintosh PowerPoint</Application>
  <PresentationFormat>On-screen Show (4:3)</PresentationFormat>
  <Paragraphs>247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PowerPoint Presentation</vt:lpstr>
      <vt:lpstr>PowerPoint Presentation</vt:lpstr>
      <vt:lpstr>There are 3 types of content (online).</vt:lpstr>
      <vt:lpstr>Creation is like planting seeds from scratch.</vt:lpstr>
      <vt:lpstr>Aggregation is like simply gathering seeds together, which machine (or birds) can do.</vt:lpstr>
      <vt:lpstr>Curation is like sorting seeds out, putting them into contexts, framing them, so that they make sense</vt:lpstr>
      <vt:lpstr>PowerPoint Presentation</vt:lpstr>
      <vt:lpstr>Curation goes through a 3-S process: Seeking, Sensing, Sharing. It’s a process of adding value to the audience.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Curation reduces information overload  by providing  filtered information.</vt:lpstr>
      <vt:lpstr>PowerPoint Presentation</vt:lpstr>
      <vt:lpstr>PowerPoint Presentation</vt:lpstr>
      <vt:lpstr>PowerPoint Presentation</vt:lpstr>
      <vt:lpstr>Be aware!   There is good curation and bad curation!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Helen Li</dc:creator>
  <cp:lastModifiedBy>Helen Li</cp:lastModifiedBy>
  <cp:revision>111</cp:revision>
  <cp:lastPrinted>2012-07-19T19:14:47Z</cp:lastPrinted>
  <dcterms:created xsi:type="dcterms:W3CDTF">2012-07-12T00:23:46Z</dcterms:created>
  <dcterms:modified xsi:type="dcterms:W3CDTF">2012-11-15T00:45:28Z</dcterms:modified>
</cp:coreProperties>
</file>